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handoutMasterIdLst>
    <p:handoutMasterId r:id="rId71"/>
  </p:handoutMasterIdLst>
  <p:sldIdLst>
    <p:sldId id="256" r:id="rId2"/>
    <p:sldId id="258" r:id="rId3"/>
    <p:sldId id="259" r:id="rId4"/>
    <p:sldId id="365" r:id="rId5"/>
    <p:sldId id="261" r:id="rId6"/>
    <p:sldId id="262" r:id="rId7"/>
    <p:sldId id="329" r:id="rId8"/>
    <p:sldId id="330" r:id="rId9"/>
    <p:sldId id="264" r:id="rId10"/>
    <p:sldId id="265" r:id="rId11"/>
    <p:sldId id="331" r:id="rId12"/>
    <p:sldId id="266" r:id="rId13"/>
    <p:sldId id="351" r:id="rId14"/>
    <p:sldId id="352" r:id="rId15"/>
    <p:sldId id="353" r:id="rId16"/>
    <p:sldId id="368" r:id="rId17"/>
    <p:sldId id="267" r:id="rId18"/>
    <p:sldId id="373" r:id="rId19"/>
    <p:sldId id="323" r:id="rId20"/>
    <p:sldId id="269" r:id="rId21"/>
    <p:sldId id="349" r:id="rId22"/>
    <p:sldId id="350" r:id="rId23"/>
    <p:sldId id="271" r:id="rId24"/>
    <p:sldId id="273" r:id="rId25"/>
    <p:sldId id="333" r:id="rId26"/>
    <p:sldId id="334" r:id="rId27"/>
    <p:sldId id="284" r:id="rId28"/>
    <p:sldId id="335" r:id="rId29"/>
    <p:sldId id="287" r:id="rId30"/>
    <p:sldId id="288" r:id="rId31"/>
    <p:sldId id="336" r:id="rId32"/>
    <p:sldId id="289" r:id="rId33"/>
    <p:sldId id="337" r:id="rId34"/>
    <p:sldId id="294" r:id="rId35"/>
    <p:sldId id="295" r:id="rId36"/>
    <p:sldId id="338" r:id="rId37"/>
    <p:sldId id="296" r:id="rId38"/>
    <p:sldId id="297" r:id="rId39"/>
    <p:sldId id="339" r:id="rId40"/>
    <p:sldId id="357" r:id="rId41"/>
    <p:sldId id="358" r:id="rId42"/>
    <p:sldId id="311" r:id="rId43"/>
    <p:sldId id="340" r:id="rId44"/>
    <p:sldId id="312" r:id="rId45"/>
    <p:sldId id="342" r:id="rId46"/>
    <p:sldId id="343" r:id="rId47"/>
    <p:sldId id="344" r:id="rId48"/>
    <p:sldId id="346" r:id="rId49"/>
    <p:sldId id="345" r:id="rId50"/>
    <p:sldId id="341" r:id="rId51"/>
    <p:sldId id="313" r:id="rId52"/>
    <p:sldId id="325" r:id="rId53"/>
    <p:sldId id="347" r:id="rId54"/>
    <p:sldId id="367" r:id="rId55"/>
    <p:sldId id="359" r:id="rId56"/>
    <p:sldId id="360" r:id="rId57"/>
    <p:sldId id="361" r:id="rId58"/>
    <p:sldId id="317" r:id="rId59"/>
    <p:sldId id="348" r:id="rId60"/>
    <p:sldId id="319" r:id="rId61"/>
    <p:sldId id="366" r:id="rId62"/>
    <p:sldId id="354" r:id="rId63"/>
    <p:sldId id="371" r:id="rId64"/>
    <p:sldId id="370" r:id="rId65"/>
    <p:sldId id="355" r:id="rId66"/>
    <p:sldId id="356" r:id="rId67"/>
    <p:sldId id="322" r:id="rId68"/>
    <p:sldId id="372" r:id="rId69"/>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4569" userDrawn="1">
          <p15:clr>
            <a:srgbClr val="A4A3A4"/>
          </p15:clr>
        </p15:guide>
        <p15:guide id="2" pos="1437" userDrawn="1">
          <p15:clr>
            <a:srgbClr val="A4A3A4"/>
          </p15:clr>
        </p15:guide>
        <p15:guide id="3" orient="horz" pos="3128" userDrawn="1">
          <p15:clr>
            <a:srgbClr val="A4A3A4"/>
          </p15:clr>
        </p15:guide>
        <p15:guide id="4"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F45"/>
    <a:srgbClr val="333434"/>
    <a:srgbClr val="989898"/>
    <a:srgbClr val="D9D9D9"/>
    <a:srgbClr val="E22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p:cViewPr varScale="1">
        <p:scale>
          <a:sx n="81" d="100"/>
          <a:sy n="81" d="100"/>
        </p:scale>
        <p:origin x="114" y="552"/>
      </p:cViewPr>
      <p:guideLst>
        <p:guide orient="horz" pos="2160"/>
        <p:guide pos="3840"/>
      </p:guideLst>
    </p:cSldViewPr>
  </p:slideViewPr>
  <p:notesTextViewPr>
    <p:cViewPr>
      <p:scale>
        <a:sx n="1" d="1"/>
        <a:sy n="1" d="1"/>
      </p:scale>
      <p:origin x="0" y="0"/>
    </p:cViewPr>
  </p:notesTextViewPr>
  <p:notesViewPr>
    <p:cSldViewPr>
      <p:cViewPr varScale="1">
        <p:scale>
          <a:sx n="85" d="100"/>
          <a:sy n="85" d="100"/>
        </p:scale>
        <p:origin x="-2934" y="-96"/>
      </p:cViewPr>
      <p:guideLst>
        <p:guide orient="horz" pos="4569"/>
        <p:guide pos="1437"/>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4" y="3"/>
            <a:ext cx="2889937"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11" y="3"/>
            <a:ext cx="2889937" cy="496332"/>
          </a:xfrm>
          <a:prstGeom prst="rect">
            <a:avLst/>
          </a:prstGeom>
        </p:spPr>
        <p:txBody>
          <a:bodyPr vert="horz" lIns="91440" tIns="45720" rIns="91440" bIns="45720" rtlCol="0"/>
          <a:lstStyle>
            <a:lvl1pPr algn="r">
              <a:defRPr sz="1200"/>
            </a:lvl1pPr>
          </a:lstStyle>
          <a:p>
            <a:fld id="{80A84A19-3100-C443-A3B1-AA48C77ED0E1}" type="datetimeFigureOut">
              <a:t>11/13/2019</a:t>
            </a:fld>
            <a:endParaRPr lang="de-DE"/>
          </a:p>
        </p:txBody>
      </p:sp>
      <p:sp>
        <p:nvSpPr>
          <p:cNvPr id="4" name="Fußzeilenplatzhalter 3"/>
          <p:cNvSpPr>
            <a:spLocks noGrp="1"/>
          </p:cNvSpPr>
          <p:nvPr>
            <p:ph type="ftr" sz="quarter" idx="2"/>
          </p:nvPr>
        </p:nvSpPr>
        <p:spPr>
          <a:xfrm>
            <a:off x="4" y="9428586"/>
            <a:ext cx="2889937"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11" y="9428586"/>
            <a:ext cx="2889937" cy="496332"/>
          </a:xfrm>
          <a:prstGeom prst="rect">
            <a:avLst/>
          </a:prstGeom>
        </p:spPr>
        <p:txBody>
          <a:bodyPr vert="horz" lIns="91440" tIns="45720" rIns="91440" bIns="45720" rtlCol="0" anchor="b"/>
          <a:lstStyle>
            <a:lvl1pPr algn="r">
              <a:defRPr sz="1200"/>
            </a:lvl1pPr>
          </a:lstStyle>
          <a:p>
            <a:fld id="{203E0875-C2CD-9D43-805D-CADA5057ED5B}" type="slidenum">
              <a:t>‹Nr.›</a:t>
            </a:fld>
            <a:endParaRPr lang="de-DE"/>
          </a:p>
        </p:txBody>
      </p:sp>
    </p:spTree>
    <p:extLst>
      <p:ext uri="{BB962C8B-B14F-4D97-AF65-F5344CB8AC3E}">
        <p14:creationId xmlns:p14="http://schemas.microsoft.com/office/powerpoint/2010/main" val="2004694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3"/>
            <a:ext cx="2889937"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11" y="3"/>
            <a:ext cx="2889937" cy="496332"/>
          </a:xfrm>
          <a:prstGeom prst="rect">
            <a:avLst/>
          </a:prstGeom>
        </p:spPr>
        <p:txBody>
          <a:bodyPr vert="horz" lIns="91440" tIns="45720" rIns="91440" bIns="45720" rtlCol="0"/>
          <a:lstStyle>
            <a:lvl1pPr algn="r">
              <a:defRPr sz="1200"/>
            </a:lvl1pPr>
          </a:lstStyle>
          <a:p>
            <a:fld id="{D7FA55D1-137D-4863-9824-A771B540E2D5}" type="datetimeFigureOut">
              <a:rPr lang="de-DE" smtClean="0"/>
              <a:t>13.11.2019</a:t>
            </a:fld>
            <a:endParaRPr lang="de-DE"/>
          </a:p>
        </p:txBody>
      </p:sp>
      <p:sp>
        <p:nvSpPr>
          <p:cNvPr id="4" name="Folienbildplatzhalt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6"/>
            <a:ext cx="533527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 y="9428586"/>
            <a:ext cx="2889937"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11" y="9428586"/>
            <a:ext cx="2889937" cy="496332"/>
          </a:xfrm>
          <a:prstGeom prst="rect">
            <a:avLst/>
          </a:prstGeom>
        </p:spPr>
        <p:txBody>
          <a:bodyPr vert="horz" lIns="91440" tIns="45720" rIns="91440" bIns="45720" rtlCol="0" anchor="b"/>
          <a:lstStyle>
            <a:lvl1pPr algn="r">
              <a:defRPr sz="1200"/>
            </a:lvl1pPr>
          </a:lstStyle>
          <a:p>
            <a:fld id="{73AB5C5B-69AE-467B-BE1F-8DBEDB8CCFBC}" type="slidenum">
              <a:rPr lang="de-DE" smtClean="0"/>
              <a:t>‹Nr.›</a:t>
            </a:fld>
            <a:endParaRPr lang="de-DE"/>
          </a:p>
        </p:txBody>
      </p:sp>
    </p:spTree>
    <p:extLst>
      <p:ext uri="{BB962C8B-B14F-4D97-AF65-F5344CB8AC3E}">
        <p14:creationId xmlns:p14="http://schemas.microsoft.com/office/powerpoint/2010/main" val="89200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1</a:t>
            </a:fld>
            <a:endParaRPr lang="de-DE"/>
          </a:p>
        </p:txBody>
      </p:sp>
    </p:spTree>
    <p:extLst>
      <p:ext uri="{BB962C8B-B14F-4D97-AF65-F5344CB8AC3E}">
        <p14:creationId xmlns:p14="http://schemas.microsoft.com/office/powerpoint/2010/main" val="30945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10</a:t>
            </a:fld>
            <a:endParaRPr lang="de-DE"/>
          </a:p>
        </p:txBody>
      </p:sp>
    </p:spTree>
    <p:extLst>
      <p:ext uri="{BB962C8B-B14F-4D97-AF65-F5344CB8AC3E}">
        <p14:creationId xmlns:p14="http://schemas.microsoft.com/office/powerpoint/2010/main" val="218358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11</a:t>
            </a:fld>
            <a:endParaRPr lang="de-DE"/>
          </a:p>
        </p:txBody>
      </p:sp>
    </p:spTree>
    <p:extLst>
      <p:ext uri="{BB962C8B-B14F-4D97-AF65-F5344CB8AC3E}">
        <p14:creationId xmlns:p14="http://schemas.microsoft.com/office/powerpoint/2010/main" val="3897546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12</a:t>
            </a:fld>
            <a:endParaRPr lang="de-DE"/>
          </a:p>
        </p:txBody>
      </p:sp>
    </p:spTree>
    <p:extLst>
      <p:ext uri="{BB962C8B-B14F-4D97-AF65-F5344CB8AC3E}">
        <p14:creationId xmlns:p14="http://schemas.microsoft.com/office/powerpoint/2010/main" val="129741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13</a:t>
            </a:fld>
            <a:endParaRPr lang="de-DE"/>
          </a:p>
        </p:txBody>
      </p:sp>
    </p:spTree>
    <p:extLst>
      <p:ext uri="{BB962C8B-B14F-4D97-AF65-F5344CB8AC3E}">
        <p14:creationId xmlns:p14="http://schemas.microsoft.com/office/powerpoint/2010/main" val="598103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14</a:t>
            </a:fld>
            <a:endParaRPr lang="de-DE"/>
          </a:p>
        </p:txBody>
      </p:sp>
    </p:spTree>
    <p:extLst>
      <p:ext uri="{BB962C8B-B14F-4D97-AF65-F5344CB8AC3E}">
        <p14:creationId xmlns:p14="http://schemas.microsoft.com/office/powerpoint/2010/main" val="3884771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15</a:t>
            </a:fld>
            <a:endParaRPr lang="de-DE"/>
          </a:p>
        </p:txBody>
      </p:sp>
    </p:spTree>
    <p:extLst>
      <p:ext uri="{BB962C8B-B14F-4D97-AF65-F5344CB8AC3E}">
        <p14:creationId xmlns:p14="http://schemas.microsoft.com/office/powerpoint/2010/main" val="26220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16</a:t>
            </a:fld>
            <a:endParaRPr lang="de-DE"/>
          </a:p>
        </p:txBody>
      </p:sp>
    </p:spTree>
    <p:extLst>
      <p:ext uri="{BB962C8B-B14F-4D97-AF65-F5344CB8AC3E}">
        <p14:creationId xmlns:p14="http://schemas.microsoft.com/office/powerpoint/2010/main" val="3933564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17</a:t>
            </a:fld>
            <a:endParaRPr lang="de-DE"/>
          </a:p>
        </p:txBody>
      </p:sp>
    </p:spTree>
    <p:extLst>
      <p:ext uri="{BB962C8B-B14F-4D97-AF65-F5344CB8AC3E}">
        <p14:creationId xmlns:p14="http://schemas.microsoft.com/office/powerpoint/2010/main" val="2373376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18</a:t>
            </a:fld>
            <a:endParaRPr lang="de-DE"/>
          </a:p>
        </p:txBody>
      </p:sp>
    </p:spTree>
    <p:extLst>
      <p:ext uri="{BB962C8B-B14F-4D97-AF65-F5344CB8AC3E}">
        <p14:creationId xmlns:p14="http://schemas.microsoft.com/office/powerpoint/2010/main" val="881227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19</a:t>
            </a:fld>
            <a:endParaRPr lang="de-DE"/>
          </a:p>
        </p:txBody>
      </p:sp>
    </p:spTree>
    <p:extLst>
      <p:ext uri="{BB962C8B-B14F-4D97-AF65-F5344CB8AC3E}">
        <p14:creationId xmlns:p14="http://schemas.microsoft.com/office/powerpoint/2010/main" val="171952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2</a:t>
            </a:fld>
            <a:endParaRPr lang="de-DE"/>
          </a:p>
        </p:txBody>
      </p:sp>
    </p:spTree>
    <p:extLst>
      <p:ext uri="{BB962C8B-B14F-4D97-AF65-F5344CB8AC3E}">
        <p14:creationId xmlns:p14="http://schemas.microsoft.com/office/powerpoint/2010/main" val="1819279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20</a:t>
            </a:fld>
            <a:endParaRPr lang="de-DE"/>
          </a:p>
        </p:txBody>
      </p:sp>
    </p:spTree>
    <p:extLst>
      <p:ext uri="{BB962C8B-B14F-4D97-AF65-F5344CB8AC3E}">
        <p14:creationId xmlns:p14="http://schemas.microsoft.com/office/powerpoint/2010/main" val="2117576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21</a:t>
            </a:fld>
            <a:endParaRPr lang="de-DE"/>
          </a:p>
        </p:txBody>
      </p:sp>
    </p:spTree>
    <p:extLst>
      <p:ext uri="{BB962C8B-B14F-4D97-AF65-F5344CB8AC3E}">
        <p14:creationId xmlns:p14="http://schemas.microsoft.com/office/powerpoint/2010/main" val="122428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22</a:t>
            </a:fld>
            <a:endParaRPr lang="de-DE"/>
          </a:p>
        </p:txBody>
      </p:sp>
    </p:spTree>
    <p:extLst>
      <p:ext uri="{BB962C8B-B14F-4D97-AF65-F5344CB8AC3E}">
        <p14:creationId xmlns:p14="http://schemas.microsoft.com/office/powerpoint/2010/main" val="2101913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23</a:t>
            </a:fld>
            <a:endParaRPr lang="de-DE"/>
          </a:p>
        </p:txBody>
      </p:sp>
    </p:spTree>
    <p:extLst>
      <p:ext uri="{BB962C8B-B14F-4D97-AF65-F5344CB8AC3E}">
        <p14:creationId xmlns:p14="http://schemas.microsoft.com/office/powerpoint/2010/main" val="403961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24</a:t>
            </a:fld>
            <a:endParaRPr lang="de-DE"/>
          </a:p>
        </p:txBody>
      </p:sp>
    </p:spTree>
    <p:extLst>
      <p:ext uri="{BB962C8B-B14F-4D97-AF65-F5344CB8AC3E}">
        <p14:creationId xmlns:p14="http://schemas.microsoft.com/office/powerpoint/2010/main" val="1789307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25</a:t>
            </a:fld>
            <a:endParaRPr lang="de-DE"/>
          </a:p>
        </p:txBody>
      </p:sp>
    </p:spTree>
    <p:extLst>
      <p:ext uri="{BB962C8B-B14F-4D97-AF65-F5344CB8AC3E}">
        <p14:creationId xmlns:p14="http://schemas.microsoft.com/office/powerpoint/2010/main" val="128420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26</a:t>
            </a:fld>
            <a:endParaRPr lang="de-DE"/>
          </a:p>
        </p:txBody>
      </p:sp>
    </p:spTree>
    <p:extLst>
      <p:ext uri="{BB962C8B-B14F-4D97-AF65-F5344CB8AC3E}">
        <p14:creationId xmlns:p14="http://schemas.microsoft.com/office/powerpoint/2010/main" val="2054345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27</a:t>
            </a:fld>
            <a:endParaRPr lang="de-DE"/>
          </a:p>
        </p:txBody>
      </p:sp>
    </p:spTree>
    <p:extLst>
      <p:ext uri="{BB962C8B-B14F-4D97-AF65-F5344CB8AC3E}">
        <p14:creationId xmlns:p14="http://schemas.microsoft.com/office/powerpoint/2010/main" val="3357982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28</a:t>
            </a:fld>
            <a:endParaRPr lang="de-DE"/>
          </a:p>
        </p:txBody>
      </p:sp>
    </p:spTree>
    <p:extLst>
      <p:ext uri="{BB962C8B-B14F-4D97-AF65-F5344CB8AC3E}">
        <p14:creationId xmlns:p14="http://schemas.microsoft.com/office/powerpoint/2010/main" val="629706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29</a:t>
            </a:fld>
            <a:endParaRPr lang="de-DE"/>
          </a:p>
        </p:txBody>
      </p:sp>
    </p:spTree>
    <p:extLst>
      <p:ext uri="{BB962C8B-B14F-4D97-AF65-F5344CB8AC3E}">
        <p14:creationId xmlns:p14="http://schemas.microsoft.com/office/powerpoint/2010/main" val="119196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3</a:t>
            </a:fld>
            <a:endParaRPr lang="de-DE"/>
          </a:p>
        </p:txBody>
      </p:sp>
    </p:spTree>
    <p:extLst>
      <p:ext uri="{BB962C8B-B14F-4D97-AF65-F5344CB8AC3E}">
        <p14:creationId xmlns:p14="http://schemas.microsoft.com/office/powerpoint/2010/main" val="2922264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30</a:t>
            </a:fld>
            <a:endParaRPr lang="de-DE"/>
          </a:p>
        </p:txBody>
      </p:sp>
    </p:spTree>
    <p:extLst>
      <p:ext uri="{BB962C8B-B14F-4D97-AF65-F5344CB8AC3E}">
        <p14:creationId xmlns:p14="http://schemas.microsoft.com/office/powerpoint/2010/main" val="3577804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31</a:t>
            </a:fld>
            <a:endParaRPr lang="de-DE"/>
          </a:p>
        </p:txBody>
      </p:sp>
    </p:spTree>
    <p:extLst>
      <p:ext uri="{BB962C8B-B14F-4D97-AF65-F5344CB8AC3E}">
        <p14:creationId xmlns:p14="http://schemas.microsoft.com/office/powerpoint/2010/main" val="1668243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32</a:t>
            </a:fld>
            <a:endParaRPr lang="de-DE"/>
          </a:p>
        </p:txBody>
      </p:sp>
    </p:spTree>
    <p:extLst>
      <p:ext uri="{BB962C8B-B14F-4D97-AF65-F5344CB8AC3E}">
        <p14:creationId xmlns:p14="http://schemas.microsoft.com/office/powerpoint/2010/main" val="3419745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33</a:t>
            </a:fld>
            <a:endParaRPr lang="de-DE"/>
          </a:p>
        </p:txBody>
      </p:sp>
    </p:spTree>
    <p:extLst>
      <p:ext uri="{BB962C8B-B14F-4D97-AF65-F5344CB8AC3E}">
        <p14:creationId xmlns:p14="http://schemas.microsoft.com/office/powerpoint/2010/main" val="2398577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34</a:t>
            </a:fld>
            <a:endParaRPr lang="de-DE"/>
          </a:p>
        </p:txBody>
      </p:sp>
    </p:spTree>
    <p:extLst>
      <p:ext uri="{BB962C8B-B14F-4D97-AF65-F5344CB8AC3E}">
        <p14:creationId xmlns:p14="http://schemas.microsoft.com/office/powerpoint/2010/main" val="3814749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35</a:t>
            </a:fld>
            <a:endParaRPr lang="de-DE"/>
          </a:p>
        </p:txBody>
      </p:sp>
    </p:spTree>
    <p:extLst>
      <p:ext uri="{BB962C8B-B14F-4D97-AF65-F5344CB8AC3E}">
        <p14:creationId xmlns:p14="http://schemas.microsoft.com/office/powerpoint/2010/main" val="1216516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36</a:t>
            </a:fld>
            <a:endParaRPr lang="de-DE"/>
          </a:p>
        </p:txBody>
      </p:sp>
    </p:spTree>
    <p:extLst>
      <p:ext uri="{BB962C8B-B14F-4D97-AF65-F5344CB8AC3E}">
        <p14:creationId xmlns:p14="http://schemas.microsoft.com/office/powerpoint/2010/main" val="834788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37</a:t>
            </a:fld>
            <a:endParaRPr lang="de-DE"/>
          </a:p>
        </p:txBody>
      </p:sp>
    </p:spTree>
    <p:extLst>
      <p:ext uri="{BB962C8B-B14F-4D97-AF65-F5344CB8AC3E}">
        <p14:creationId xmlns:p14="http://schemas.microsoft.com/office/powerpoint/2010/main" val="844335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38</a:t>
            </a:fld>
            <a:endParaRPr lang="de-DE"/>
          </a:p>
        </p:txBody>
      </p:sp>
    </p:spTree>
    <p:extLst>
      <p:ext uri="{BB962C8B-B14F-4D97-AF65-F5344CB8AC3E}">
        <p14:creationId xmlns:p14="http://schemas.microsoft.com/office/powerpoint/2010/main" val="3693766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39</a:t>
            </a:fld>
            <a:endParaRPr lang="de-DE"/>
          </a:p>
        </p:txBody>
      </p:sp>
    </p:spTree>
    <p:extLst>
      <p:ext uri="{BB962C8B-B14F-4D97-AF65-F5344CB8AC3E}">
        <p14:creationId xmlns:p14="http://schemas.microsoft.com/office/powerpoint/2010/main" val="230929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4</a:t>
            </a:fld>
            <a:endParaRPr lang="de-DE"/>
          </a:p>
        </p:txBody>
      </p:sp>
    </p:spTree>
    <p:extLst>
      <p:ext uri="{BB962C8B-B14F-4D97-AF65-F5344CB8AC3E}">
        <p14:creationId xmlns:p14="http://schemas.microsoft.com/office/powerpoint/2010/main" val="270120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40</a:t>
            </a:fld>
            <a:endParaRPr lang="de-DE"/>
          </a:p>
        </p:txBody>
      </p:sp>
    </p:spTree>
    <p:extLst>
      <p:ext uri="{BB962C8B-B14F-4D97-AF65-F5344CB8AC3E}">
        <p14:creationId xmlns:p14="http://schemas.microsoft.com/office/powerpoint/2010/main" val="1420980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41</a:t>
            </a:fld>
            <a:endParaRPr lang="de-DE"/>
          </a:p>
        </p:txBody>
      </p:sp>
    </p:spTree>
    <p:extLst>
      <p:ext uri="{BB962C8B-B14F-4D97-AF65-F5344CB8AC3E}">
        <p14:creationId xmlns:p14="http://schemas.microsoft.com/office/powerpoint/2010/main" val="3766858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42</a:t>
            </a:fld>
            <a:endParaRPr lang="de-DE"/>
          </a:p>
        </p:txBody>
      </p:sp>
    </p:spTree>
    <p:extLst>
      <p:ext uri="{BB962C8B-B14F-4D97-AF65-F5344CB8AC3E}">
        <p14:creationId xmlns:p14="http://schemas.microsoft.com/office/powerpoint/2010/main" val="2388387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43</a:t>
            </a:fld>
            <a:endParaRPr lang="de-DE"/>
          </a:p>
        </p:txBody>
      </p:sp>
    </p:spTree>
    <p:extLst>
      <p:ext uri="{BB962C8B-B14F-4D97-AF65-F5344CB8AC3E}">
        <p14:creationId xmlns:p14="http://schemas.microsoft.com/office/powerpoint/2010/main" val="3136550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44</a:t>
            </a:fld>
            <a:endParaRPr lang="de-DE"/>
          </a:p>
        </p:txBody>
      </p:sp>
    </p:spTree>
    <p:extLst>
      <p:ext uri="{BB962C8B-B14F-4D97-AF65-F5344CB8AC3E}">
        <p14:creationId xmlns:p14="http://schemas.microsoft.com/office/powerpoint/2010/main" val="3194752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45</a:t>
            </a:fld>
            <a:endParaRPr lang="de-DE"/>
          </a:p>
        </p:txBody>
      </p:sp>
    </p:spTree>
    <p:extLst>
      <p:ext uri="{BB962C8B-B14F-4D97-AF65-F5344CB8AC3E}">
        <p14:creationId xmlns:p14="http://schemas.microsoft.com/office/powerpoint/2010/main" val="1389386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46</a:t>
            </a:fld>
            <a:endParaRPr lang="de-DE"/>
          </a:p>
        </p:txBody>
      </p:sp>
    </p:spTree>
    <p:extLst>
      <p:ext uri="{BB962C8B-B14F-4D97-AF65-F5344CB8AC3E}">
        <p14:creationId xmlns:p14="http://schemas.microsoft.com/office/powerpoint/2010/main" val="21454951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47</a:t>
            </a:fld>
            <a:endParaRPr lang="de-DE"/>
          </a:p>
        </p:txBody>
      </p:sp>
    </p:spTree>
    <p:extLst>
      <p:ext uri="{BB962C8B-B14F-4D97-AF65-F5344CB8AC3E}">
        <p14:creationId xmlns:p14="http://schemas.microsoft.com/office/powerpoint/2010/main" val="2847563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48</a:t>
            </a:fld>
            <a:endParaRPr lang="de-DE"/>
          </a:p>
        </p:txBody>
      </p:sp>
    </p:spTree>
    <p:extLst>
      <p:ext uri="{BB962C8B-B14F-4D97-AF65-F5344CB8AC3E}">
        <p14:creationId xmlns:p14="http://schemas.microsoft.com/office/powerpoint/2010/main" val="33709862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49</a:t>
            </a:fld>
            <a:endParaRPr lang="de-DE"/>
          </a:p>
        </p:txBody>
      </p:sp>
    </p:spTree>
    <p:extLst>
      <p:ext uri="{BB962C8B-B14F-4D97-AF65-F5344CB8AC3E}">
        <p14:creationId xmlns:p14="http://schemas.microsoft.com/office/powerpoint/2010/main" val="213047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5</a:t>
            </a:fld>
            <a:endParaRPr lang="de-DE"/>
          </a:p>
        </p:txBody>
      </p:sp>
    </p:spTree>
    <p:extLst>
      <p:ext uri="{BB962C8B-B14F-4D97-AF65-F5344CB8AC3E}">
        <p14:creationId xmlns:p14="http://schemas.microsoft.com/office/powerpoint/2010/main" val="6561677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50</a:t>
            </a:fld>
            <a:endParaRPr lang="de-DE"/>
          </a:p>
        </p:txBody>
      </p:sp>
    </p:spTree>
    <p:extLst>
      <p:ext uri="{BB962C8B-B14F-4D97-AF65-F5344CB8AC3E}">
        <p14:creationId xmlns:p14="http://schemas.microsoft.com/office/powerpoint/2010/main" val="4226785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51</a:t>
            </a:fld>
            <a:endParaRPr lang="de-DE"/>
          </a:p>
        </p:txBody>
      </p:sp>
    </p:spTree>
    <p:extLst>
      <p:ext uri="{BB962C8B-B14F-4D97-AF65-F5344CB8AC3E}">
        <p14:creationId xmlns:p14="http://schemas.microsoft.com/office/powerpoint/2010/main" val="2636213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52</a:t>
            </a:fld>
            <a:endParaRPr lang="de-DE"/>
          </a:p>
        </p:txBody>
      </p:sp>
    </p:spTree>
    <p:extLst>
      <p:ext uri="{BB962C8B-B14F-4D97-AF65-F5344CB8AC3E}">
        <p14:creationId xmlns:p14="http://schemas.microsoft.com/office/powerpoint/2010/main" val="32494389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53</a:t>
            </a:fld>
            <a:endParaRPr lang="de-DE"/>
          </a:p>
        </p:txBody>
      </p:sp>
    </p:spTree>
    <p:extLst>
      <p:ext uri="{BB962C8B-B14F-4D97-AF65-F5344CB8AC3E}">
        <p14:creationId xmlns:p14="http://schemas.microsoft.com/office/powerpoint/2010/main" val="2252607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54</a:t>
            </a:fld>
            <a:endParaRPr lang="de-DE"/>
          </a:p>
        </p:txBody>
      </p:sp>
    </p:spTree>
    <p:extLst>
      <p:ext uri="{BB962C8B-B14F-4D97-AF65-F5344CB8AC3E}">
        <p14:creationId xmlns:p14="http://schemas.microsoft.com/office/powerpoint/2010/main" val="1643497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55</a:t>
            </a:fld>
            <a:endParaRPr lang="de-DE"/>
          </a:p>
        </p:txBody>
      </p:sp>
    </p:spTree>
    <p:extLst>
      <p:ext uri="{BB962C8B-B14F-4D97-AF65-F5344CB8AC3E}">
        <p14:creationId xmlns:p14="http://schemas.microsoft.com/office/powerpoint/2010/main" val="977725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56</a:t>
            </a:fld>
            <a:endParaRPr lang="de-DE"/>
          </a:p>
        </p:txBody>
      </p:sp>
    </p:spTree>
    <p:extLst>
      <p:ext uri="{BB962C8B-B14F-4D97-AF65-F5344CB8AC3E}">
        <p14:creationId xmlns:p14="http://schemas.microsoft.com/office/powerpoint/2010/main" val="25255399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57</a:t>
            </a:fld>
            <a:endParaRPr lang="de-DE"/>
          </a:p>
        </p:txBody>
      </p:sp>
    </p:spTree>
    <p:extLst>
      <p:ext uri="{BB962C8B-B14F-4D97-AF65-F5344CB8AC3E}">
        <p14:creationId xmlns:p14="http://schemas.microsoft.com/office/powerpoint/2010/main" val="17199720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58</a:t>
            </a:fld>
            <a:endParaRPr lang="de-DE"/>
          </a:p>
        </p:txBody>
      </p:sp>
    </p:spTree>
    <p:extLst>
      <p:ext uri="{BB962C8B-B14F-4D97-AF65-F5344CB8AC3E}">
        <p14:creationId xmlns:p14="http://schemas.microsoft.com/office/powerpoint/2010/main" val="12255182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59</a:t>
            </a:fld>
            <a:endParaRPr lang="de-DE"/>
          </a:p>
        </p:txBody>
      </p:sp>
    </p:spTree>
    <p:extLst>
      <p:ext uri="{BB962C8B-B14F-4D97-AF65-F5344CB8AC3E}">
        <p14:creationId xmlns:p14="http://schemas.microsoft.com/office/powerpoint/2010/main" val="381241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6</a:t>
            </a:fld>
            <a:endParaRPr lang="de-DE"/>
          </a:p>
        </p:txBody>
      </p:sp>
    </p:spTree>
    <p:extLst>
      <p:ext uri="{BB962C8B-B14F-4D97-AF65-F5344CB8AC3E}">
        <p14:creationId xmlns:p14="http://schemas.microsoft.com/office/powerpoint/2010/main" val="20409293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60</a:t>
            </a:fld>
            <a:endParaRPr lang="de-DE"/>
          </a:p>
        </p:txBody>
      </p:sp>
    </p:spTree>
    <p:extLst>
      <p:ext uri="{BB962C8B-B14F-4D97-AF65-F5344CB8AC3E}">
        <p14:creationId xmlns:p14="http://schemas.microsoft.com/office/powerpoint/2010/main" val="28615630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61</a:t>
            </a:fld>
            <a:endParaRPr lang="de-DE"/>
          </a:p>
        </p:txBody>
      </p:sp>
    </p:spTree>
    <p:extLst>
      <p:ext uri="{BB962C8B-B14F-4D97-AF65-F5344CB8AC3E}">
        <p14:creationId xmlns:p14="http://schemas.microsoft.com/office/powerpoint/2010/main" val="39920505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62</a:t>
            </a:fld>
            <a:endParaRPr lang="de-DE"/>
          </a:p>
        </p:txBody>
      </p:sp>
    </p:spTree>
    <p:extLst>
      <p:ext uri="{BB962C8B-B14F-4D97-AF65-F5344CB8AC3E}">
        <p14:creationId xmlns:p14="http://schemas.microsoft.com/office/powerpoint/2010/main" val="9526299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63</a:t>
            </a:fld>
            <a:endParaRPr lang="de-DE"/>
          </a:p>
        </p:txBody>
      </p:sp>
    </p:spTree>
    <p:extLst>
      <p:ext uri="{BB962C8B-B14F-4D97-AF65-F5344CB8AC3E}">
        <p14:creationId xmlns:p14="http://schemas.microsoft.com/office/powerpoint/2010/main" val="13753170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64</a:t>
            </a:fld>
            <a:endParaRPr lang="de-DE"/>
          </a:p>
        </p:txBody>
      </p:sp>
    </p:spTree>
    <p:extLst>
      <p:ext uri="{BB962C8B-B14F-4D97-AF65-F5344CB8AC3E}">
        <p14:creationId xmlns:p14="http://schemas.microsoft.com/office/powerpoint/2010/main" val="32099173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65</a:t>
            </a:fld>
            <a:endParaRPr lang="de-DE"/>
          </a:p>
        </p:txBody>
      </p:sp>
    </p:spTree>
    <p:extLst>
      <p:ext uri="{BB962C8B-B14F-4D97-AF65-F5344CB8AC3E}">
        <p14:creationId xmlns:p14="http://schemas.microsoft.com/office/powerpoint/2010/main" val="24987614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66</a:t>
            </a:fld>
            <a:endParaRPr lang="de-DE"/>
          </a:p>
        </p:txBody>
      </p:sp>
    </p:spTree>
    <p:extLst>
      <p:ext uri="{BB962C8B-B14F-4D97-AF65-F5344CB8AC3E}">
        <p14:creationId xmlns:p14="http://schemas.microsoft.com/office/powerpoint/2010/main" val="3616911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67</a:t>
            </a:fld>
            <a:endParaRPr lang="de-DE"/>
          </a:p>
        </p:txBody>
      </p:sp>
    </p:spTree>
    <p:extLst>
      <p:ext uri="{BB962C8B-B14F-4D97-AF65-F5344CB8AC3E}">
        <p14:creationId xmlns:p14="http://schemas.microsoft.com/office/powerpoint/2010/main" val="37774897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68</a:t>
            </a:fld>
            <a:endParaRPr lang="de-DE"/>
          </a:p>
        </p:txBody>
      </p:sp>
    </p:spTree>
    <p:extLst>
      <p:ext uri="{BB962C8B-B14F-4D97-AF65-F5344CB8AC3E}">
        <p14:creationId xmlns:p14="http://schemas.microsoft.com/office/powerpoint/2010/main" val="224690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7</a:t>
            </a:fld>
            <a:endParaRPr lang="de-DE"/>
          </a:p>
        </p:txBody>
      </p:sp>
    </p:spTree>
    <p:extLst>
      <p:ext uri="{BB962C8B-B14F-4D97-AF65-F5344CB8AC3E}">
        <p14:creationId xmlns:p14="http://schemas.microsoft.com/office/powerpoint/2010/main" val="1822248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8</a:t>
            </a:fld>
            <a:endParaRPr lang="de-DE"/>
          </a:p>
        </p:txBody>
      </p:sp>
    </p:spTree>
    <p:extLst>
      <p:ext uri="{BB962C8B-B14F-4D97-AF65-F5344CB8AC3E}">
        <p14:creationId xmlns:p14="http://schemas.microsoft.com/office/powerpoint/2010/main" val="67956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3AB5C5B-69AE-467B-BE1F-8DBEDB8CCFBC}" type="slidenum">
              <a:rPr lang="de-DE" smtClean="0"/>
              <a:t>9</a:t>
            </a:fld>
            <a:endParaRPr lang="de-DE"/>
          </a:p>
        </p:txBody>
      </p:sp>
    </p:spTree>
    <p:extLst>
      <p:ext uri="{BB962C8B-B14F-4D97-AF65-F5344CB8AC3E}">
        <p14:creationId xmlns:p14="http://schemas.microsoft.com/office/powerpoint/2010/main" val="1687226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rgbClr val="33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Freihandform 8"/>
          <p:cNvSpPr/>
          <p:nvPr userDrawn="1"/>
        </p:nvSpPr>
        <p:spPr>
          <a:xfrm>
            <a:off x="-16366" y="460268"/>
            <a:ext cx="12224731" cy="6400800"/>
          </a:xfrm>
          <a:custGeom>
            <a:avLst/>
            <a:gdLst>
              <a:gd name="connsiteX0" fmla="*/ 6137 w 9168548"/>
              <a:gd name="connsiteY0" fmla="*/ 681197 h 6075543"/>
              <a:gd name="connsiteX1" fmla="*/ 0 w 9168548"/>
              <a:gd name="connsiteY1" fmla="*/ 5197965 h 6075543"/>
              <a:gd name="connsiteX2" fmla="*/ 895989 w 9168548"/>
              <a:gd name="connsiteY2" fmla="*/ 6075543 h 6075543"/>
              <a:gd name="connsiteX3" fmla="*/ 7855248 w 9168548"/>
              <a:gd name="connsiteY3" fmla="*/ 6069407 h 6075543"/>
              <a:gd name="connsiteX4" fmla="*/ 9156274 w 9168548"/>
              <a:gd name="connsiteY4" fmla="*/ 4001267 h 6075543"/>
              <a:gd name="connsiteX5" fmla="*/ 9168548 w 9168548"/>
              <a:gd name="connsiteY5" fmla="*/ 0 h 6075543"/>
              <a:gd name="connsiteX6" fmla="*/ 6137 w 9168548"/>
              <a:gd name="connsiteY6" fmla="*/ 681197 h 6075543"/>
              <a:gd name="connsiteX0" fmla="*/ 6137 w 9180822"/>
              <a:gd name="connsiteY0" fmla="*/ 1006454 h 6400800"/>
              <a:gd name="connsiteX1" fmla="*/ 0 w 9180822"/>
              <a:gd name="connsiteY1" fmla="*/ 5523222 h 6400800"/>
              <a:gd name="connsiteX2" fmla="*/ 895989 w 9180822"/>
              <a:gd name="connsiteY2" fmla="*/ 6400800 h 6400800"/>
              <a:gd name="connsiteX3" fmla="*/ 7855248 w 9180822"/>
              <a:gd name="connsiteY3" fmla="*/ 6394664 h 6400800"/>
              <a:gd name="connsiteX4" fmla="*/ 9156274 w 9180822"/>
              <a:gd name="connsiteY4" fmla="*/ 4326524 h 6400800"/>
              <a:gd name="connsiteX5" fmla="*/ 9180822 w 9180822"/>
              <a:gd name="connsiteY5" fmla="*/ 0 h 6400800"/>
              <a:gd name="connsiteX6" fmla="*/ 6137 w 9180822"/>
              <a:gd name="connsiteY6" fmla="*/ 1006454 h 6400800"/>
              <a:gd name="connsiteX0" fmla="*/ 6137 w 9168548"/>
              <a:gd name="connsiteY0" fmla="*/ 1006454 h 6400800"/>
              <a:gd name="connsiteX1" fmla="*/ 0 w 9168548"/>
              <a:gd name="connsiteY1" fmla="*/ 5523222 h 6400800"/>
              <a:gd name="connsiteX2" fmla="*/ 895989 w 9168548"/>
              <a:gd name="connsiteY2" fmla="*/ 6400800 h 6400800"/>
              <a:gd name="connsiteX3" fmla="*/ 7855248 w 9168548"/>
              <a:gd name="connsiteY3" fmla="*/ 6394664 h 6400800"/>
              <a:gd name="connsiteX4" fmla="*/ 9156274 w 9168548"/>
              <a:gd name="connsiteY4" fmla="*/ 4326524 h 6400800"/>
              <a:gd name="connsiteX5" fmla="*/ 9168548 w 9168548"/>
              <a:gd name="connsiteY5" fmla="*/ 0 h 6400800"/>
              <a:gd name="connsiteX6" fmla="*/ 6137 w 9168548"/>
              <a:gd name="connsiteY6" fmla="*/ 1006454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8548" h="6400800">
                <a:moveTo>
                  <a:pt x="6137" y="1006454"/>
                </a:moveTo>
                <a:cubicBezTo>
                  <a:pt x="4091" y="2512043"/>
                  <a:pt x="2046" y="4017633"/>
                  <a:pt x="0" y="5523222"/>
                </a:cubicBezTo>
                <a:lnTo>
                  <a:pt x="895989" y="6400800"/>
                </a:lnTo>
                <a:lnTo>
                  <a:pt x="7855248" y="6394664"/>
                </a:lnTo>
                <a:lnTo>
                  <a:pt x="9156274" y="4326524"/>
                </a:lnTo>
                <a:cubicBezTo>
                  <a:pt x="9160365" y="2992768"/>
                  <a:pt x="9164457" y="1333756"/>
                  <a:pt x="9168548" y="0"/>
                </a:cubicBezTo>
                <a:lnTo>
                  <a:pt x="6137" y="1006454"/>
                </a:lnTo>
                <a:close/>
              </a:path>
            </a:pathLst>
          </a:custGeom>
          <a:solidFill>
            <a:srgbClr val="D4FF45"/>
          </a:solidFill>
          <a:ln>
            <a:solidFill>
              <a:srgbClr val="D4FF4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800"/>
          </a:p>
        </p:txBody>
      </p:sp>
      <p:sp>
        <p:nvSpPr>
          <p:cNvPr id="2" name="Titel 1"/>
          <p:cNvSpPr>
            <a:spLocks noGrp="1"/>
          </p:cNvSpPr>
          <p:nvPr>
            <p:ph type="ctrTitle" hasCustomPrompt="1"/>
          </p:nvPr>
        </p:nvSpPr>
        <p:spPr>
          <a:xfrm>
            <a:off x="914400" y="1975248"/>
            <a:ext cx="10363200" cy="1470025"/>
          </a:xfrm>
          <a:noFill/>
        </p:spPr>
        <p:txBody>
          <a:bodyPr>
            <a:normAutofit/>
          </a:bodyPr>
          <a:lstStyle>
            <a:lvl1pPr algn="ctr">
              <a:defRPr sz="3600" b="1" i="0" spc="600">
                <a:solidFill>
                  <a:srgbClr val="333434"/>
                </a:solidFill>
                <a:latin typeface="Arial Narrow" pitchFamily="34" charset="0"/>
                <a:cs typeface="Arial Narrow" pitchFamily="34" charset="0"/>
              </a:defRPr>
            </a:lvl1p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nchor="ctr"/>
          <a:lstStyle>
            <a:lvl1pPr marL="0" indent="0" algn="ctr">
              <a:buNone/>
              <a:defRPr b="0" i="0" cap="none" spc="600" baseline="0">
                <a:solidFill>
                  <a:srgbClr val="333434"/>
                </a:solidFill>
                <a:latin typeface="Arial Narrow" pitchFamily="34" charset="0"/>
                <a:cs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0" name="Ellipse 16"/>
          <p:cNvSpPr/>
          <p:nvPr userDrawn="1"/>
        </p:nvSpPr>
        <p:spPr>
          <a:xfrm>
            <a:off x="9813991" y="-781732"/>
            <a:ext cx="2483768" cy="2484000"/>
          </a:xfrm>
          <a:prstGeom prst="ellipse">
            <a:avLst/>
          </a:prstGeom>
          <a:solidFill>
            <a:srgbClr val="E22019"/>
          </a:solidFill>
          <a:ln>
            <a:solidFill>
              <a:srgbClr val="E22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22019"/>
              </a:solidFill>
            </a:endParaRP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153394" y="335260"/>
            <a:ext cx="2000349" cy="64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5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a:defRPr spc="300" baseline="0">
                <a:solidFill>
                  <a:srgbClr val="333434"/>
                </a:solidFill>
              </a:defRPr>
            </a:lvl1pPr>
            <a:lvl2pPr>
              <a:defRPr>
                <a:solidFill>
                  <a:srgbClr val="333434"/>
                </a:solidFill>
              </a:defRPr>
            </a:lvl2pPr>
            <a:lvl3pPr>
              <a:defRPr>
                <a:solidFill>
                  <a:srgbClr val="333434"/>
                </a:solidFill>
              </a:defRPr>
            </a:lvl3pPr>
            <a:lvl4pPr>
              <a:defRPr>
                <a:solidFill>
                  <a:srgbClr val="333434"/>
                </a:solidFill>
              </a:defRPr>
            </a:lvl4pPr>
            <a:lvl5pPr>
              <a:defRPr>
                <a:solidFill>
                  <a:srgbClr val="333434"/>
                </a:solidFill>
              </a:defRPr>
            </a:lvl5pPr>
          </a:lstStyle>
          <a:p>
            <a:pPr lvl="0"/>
            <a:r>
              <a:rPr lang="de-DE" dirty="0"/>
              <a:t>TEXTMASTERFORMAT BEARBEITEN</a:t>
            </a:r>
          </a:p>
          <a:p>
            <a:pPr lvl="1"/>
            <a:r>
              <a:rPr lang="de-DE" dirty="0"/>
              <a:t>Zweite Ebene</a:t>
            </a:r>
          </a:p>
          <a:p>
            <a:pPr lvl="2"/>
            <a:r>
              <a:rPr lang="de-DE" dirty="0"/>
              <a:t>Dritte Ebene</a:t>
            </a:r>
          </a:p>
        </p:txBody>
      </p:sp>
      <p:sp>
        <p:nvSpPr>
          <p:cNvPr id="18" name="Titel 17"/>
          <p:cNvSpPr>
            <a:spLocks noGrp="1"/>
          </p:cNvSpPr>
          <p:nvPr>
            <p:ph type="title"/>
          </p:nvPr>
        </p:nvSpPr>
        <p:spPr>
          <a:xfrm>
            <a:off x="609600" y="260648"/>
            <a:ext cx="8366720" cy="1143000"/>
          </a:xfrm>
        </p:spPr>
        <p:txBody>
          <a:bodyPr/>
          <a:lstStyle>
            <a:lvl1pPr>
              <a:defRPr b="1"/>
            </a:lvl1pPr>
          </a:lstStyle>
          <a:p>
            <a:r>
              <a:rPr lang="de-DE"/>
              <a:t>Titelmasterformat durch Klicken bearbeiten</a:t>
            </a:r>
            <a:endParaRPr lang="de-DE" dirty="0"/>
          </a:p>
        </p:txBody>
      </p:sp>
    </p:spTree>
    <p:extLst>
      <p:ext uri="{BB962C8B-B14F-4D97-AF65-F5344CB8AC3E}">
        <p14:creationId xmlns:p14="http://schemas.microsoft.com/office/powerpoint/2010/main" val="20715294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7381" y="3501009"/>
            <a:ext cx="11041227" cy="1362075"/>
          </a:xfrm>
          <a:noFill/>
        </p:spPr>
        <p:txBody>
          <a:bodyPr anchor="t">
            <a:normAutofit/>
          </a:bodyPr>
          <a:lstStyle>
            <a:lvl1pPr algn="l">
              <a:defRPr sz="3600" b="1" cap="all">
                <a:solidFill>
                  <a:srgbClr val="333434"/>
                </a:solidFill>
              </a:defRPr>
            </a:lvl1pPr>
          </a:lstStyle>
          <a:p>
            <a:r>
              <a:rPr lang="de-DE"/>
              <a:t>Titelmasterformat durch Klicken bearbeiten</a:t>
            </a:r>
            <a:endParaRPr lang="de-DE" dirty="0"/>
          </a:p>
        </p:txBody>
      </p:sp>
      <p:sp>
        <p:nvSpPr>
          <p:cNvPr id="3" name="Textplatzhalter 2"/>
          <p:cNvSpPr>
            <a:spLocks noGrp="1"/>
          </p:cNvSpPr>
          <p:nvPr>
            <p:ph type="body" idx="1"/>
          </p:nvPr>
        </p:nvSpPr>
        <p:spPr>
          <a:xfrm>
            <a:off x="527381" y="1988841"/>
            <a:ext cx="11041227" cy="1500187"/>
          </a:xfrm>
        </p:spPr>
        <p:txBody>
          <a:bodyPr anchor="b"/>
          <a:lstStyle>
            <a:lvl1pPr marL="0" indent="0">
              <a:buNone/>
              <a:defRPr sz="2000" b="0" i="0" cap="all" spc="300" baseline="0">
                <a:ln>
                  <a:noFill/>
                </a:ln>
                <a:solidFill>
                  <a:srgbClr val="333434"/>
                </a:solidFill>
                <a:latin typeface="Arial Narrow" pitchFamily="34" charset="0"/>
                <a:cs typeface="Arial Narrow"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20811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sz="half" idx="1"/>
          </p:nvPr>
        </p:nvSpPr>
        <p:spPr>
          <a:xfrm>
            <a:off x="609600" y="1600201"/>
            <a:ext cx="5384800" cy="4525963"/>
          </a:xfrm>
        </p:spPr>
        <p:txBody>
          <a:bodyPr/>
          <a:lstStyle>
            <a:lvl1pPr>
              <a:defRPr sz="2000" b="0" i="0" cap="none" spc="300" baseline="0">
                <a:solidFill>
                  <a:srgbClr val="333434"/>
                </a:solidFill>
                <a:latin typeface="Arial Narrow" pitchFamily="34" charset="0"/>
                <a:cs typeface="Arial Narrow" pitchFamily="34" charset="0"/>
              </a:defRPr>
            </a:lvl1pPr>
            <a:lvl2pPr>
              <a:defRPr sz="1800" b="0" i="0">
                <a:solidFill>
                  <a:srgbClr val="333434"/>
                </a:solidFill>
                <a:latin typeface="Arial Narrow" pitchFamily="34" charset="0"/>
                <a:cs typeface="Arial Narrow" pitchFamily="34" charset="0"/>
              </a:defRPr>
            </a:lvl2pPr>
            <a:lvl3pPr>
              <a:defRPr sz="1600" b="0" i="0">
                <a:solidFill>
                  <a:srgbClr val="333434"/>
                </a:solidFill>
                <a:latin typeface="Arial Narrow" pitchFamily="34" charset="0"/>
                <a:cs typeface="Arial Narrow" pitchFamily="34" charset="0"/>
              </a:defRPr>
            </a:lvl3pPr>
            <a:lvl4pPr marL="1657350" indent="-285750">
              <a:buClr>
                <a:srgbClr val="D4FF45"/>
              </a:buClr>
              <a:buFont typeface="Dotum" pitchFamily="34" charset="-127"/>
              <a:buChar char="▲"/>
              <a:defRPr sz="1600" b="0" i="0">
                <a:solidFill>
                  <a:srgbClr val="333434"/>
                </a:solidFill>
                <a:latin typeface="Arial Narrow" pitchFamily="34" charset="0"/>
                <a:cs typeface="Arial Narrow" pitchFamily="34" charset="0"/>
              </a:defRPr>
            </a:lvl4pPr>
            <a:lvl5pPr marL="2114550" indent="-285750">
              <a:buClr>
                <a:srgbClr val="D4FF45"/>
              </a:buClr>
              <a:buFont typeface="Dotum" pitchFamily="34" charset="-127"/>
              <a:buChar char="▲"/>
              <a:defRPr sz="1600" b="0" i="0">
                <a:solidFill>
                  <a:srgbClr val="333434"/>
                </a:solidFill>
                <a:latin typeface="Arial Narrow" pitchFamily="34" charset="0"/>
                <a:cs typeface="Arial Narrow" pitchFamily="34" charset="0"/>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2"/>
          <p:cNvSpPr>
            <a:spLocks noGrp="1"/>
          </p:cNvSpPr>
          <p:nvPr>
            <p:ph sz="half" idx="10"/>
          </p:nvPr>
        </p:nvSpPr>
        <p:spPr>
          <a:xfrm>
            <a:off x="6192011" y="1600201"/>
            <a:ext cx="5384800" cy="4525963"/>
          </a:xfrm>
        </p:spPr>
        <p:txBody>
          <a:bodyPr/>
          <a:lstStyle>
            <a:lvl1pPr>
              <a:defRPr sz="2000" b="0" i="0" cap="none" spc="300" baseline="0">
                <a:solidFill>
                  <a:srgbClr val="333434"/>
                </a:solidFill>
                <a:latin typeface="Arial Narrow" pitchFamily="34" charset="0"/>
                <a:cs typeface="Arial Narrow" pitchFamily="34" charset="0"/>
              </a:defRPr>
            </a:lvl1pPr>
            <a:lvl2pPr>
              <a:defRPr sz="1800" b="0" i="0">
                <a:solidFill>
                  <a:srgbClr val="333434"/>
                </a:solidFill>
                <a:latin typeface="Arial Narrow" pitchFamily="34" charset="0"/>
                <a:cs typeface="Arial Narrow" pitchFamily="34" charset="0"/>
              </a:defRPr>
            </a:lvl2pPr>
            <a:lvl3pPr>
              <a:defRPr sz="1600" b="0" i="0">
                <a:solidFill>
                  <a:srgbClr val="333434"/>
                </a:solidFill>
                <a:latin typeface="Arial Narrow" pitchFamily="34" charset="0"/>
                <a:cs typeface="Arial Narrow" pitchFamily="34" charset="0"/>
              </a:defRPr>
            </a:lvl3pPr>
            <a:lvl4pPr marL="1657350" indent="-285750">
              <a:buClr>
                <a:srgbClr val="D4FF45"/>
              </a:buClr>
              <a:buFont typeface="Dotum" pitchFamily="34" charset="-127"/>
              <a:buChar char="▲"/>
              <a:defRPr sz="1600" b="0" i="0">
                <a:solidFill>
                  <a:srgbClr val="333434"/>
                </a:solidFill>
                <a:latin typeface="Arial Narrow" pitchFamily="34" charset="0"/>
                <a:cs typeface="Arial Narrow" pitchFamily="34" charset="0"/>
              </a:defRPr>
            </a:lvl4pPr>
            <a:lvl5pPr marL="2114550" indent="-285750">
              <a:buClr>
                <a:srgbClr val="D4FF45"/>
              </a:buClr>
              <a:buFont typeface="Dotum" pitchFamily="34" charset="-127"/>
              <a:buChar char="▲"/>
              <a:defRPr sz="1600" b="0" i="0">
                <a:solidFill>
                  <a:srgbClr val="333434"/>
                </a:solidFill>
                <a:latin typeface="Arial Narrow" pitchFamily="34" charset="0"/>
                <a:cs typeface="Arial Narrow" pitchFamily="34" charset="0"/>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6443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0" i="0" cap="none" spc="600" baseline="0">
                <a:latin typeface="Arial Narrow" pitchFamily="34" charset="0"/>
                <a:cs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000">
                <a:latin typeface="Arial Narrow" pitchFamily="34" charset="0"/>
              </a:defRPr>
            </a:lvl1pPr>
            <a:lvl2pPr>
              <a:defRPr sz="18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2"/>
          <p:cNvSpPr>
            <a:spLocks noGrp="1"/>
          </p:cNvSpPr>
          <p:nvPr>
            <p:ph type="body" idx="10"/>
          </p:nvPr>
        </p:nvSpPr>
        <p:spPr>
          <a:xfrm>
            <a:off x="6192011" y="1535113"/>
            <a:ext cx="5386917" cy="639762"/>
          </a:xfrm>
        </p:spPr>
        <p:txBody>
          <a:bodyPr anchor="b"/>
          <a:lstStyle>
            <a:lvl1pPr marL="0" indent="0">
              <a:buNone/>
              <a:defRPr sz="2400" b="0" i="0" cap="none" spc="600" baseline="0">
                <a:latin typeface="Arial Narrow" pitchFamily="34" charset="0"/>
                <a:cs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0" name="Inhaltsplatzhalter 3"/>
          <p:cNvSpPr>
            <a:spLocks noGrp="1"/>
          </p:cNvSpPr>
          <p:nvPr>
            <p:ph sz="half" idx="11"/>
          </p:nvPr>
        </p:nvSpPr>
        <p:spPr>
          <a:xfrm>
            <a:off x="6192011" y="2174875"/>
            <a:ext cx="5386917" cy="3951288"/>
          </a:xfrm>
        </p:spPr>
        <p:txBody>
          <a:bodyPr/>
          <a:lstStyle>
            <a:lvl1pPr>
              <a:defRPr sz="2000">
                <a:latin typeface="Arial Narrow" pitchFamily="34" charset="0"/>
              </a:defRPr>
            </a:lvl1pPr>
            <a:lvl2pPr>
              <a:defRPr sz="18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5256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127266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987286" y="1484785"/>
            <a:ext cx="8217429" cy="3818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hasCustomPrompt="1"/>
          </p:nvPr>
        </p:nvSpPr>
        <p:spPr>
          <a:xfrm>
            <a:off x="1987286" y="5367338"/>
            <a:ext cx="8217429" cy="804862"/>
          </a:xfrm>
          <a:solidFill>
            <a:srgbClr val="333434"/>
          </a:solidFill>
        </p:spPr>
        <p:txBody>
          <a:bodyPr/>
          <a:lstStyle>
            <a:lvl1pPr marL="0" indent="0" algn="ctr">
              <a:buNone/>
              <a:defRPr sz="2000" b="0" i="0" cap="none" spc="600" baseline="0">
                <a:solidFill>
                  <a:schemeClr val="bg1"/>
                </a:solidFill>
                <a:latin typeface="Arial Narrow" pitchFamily="34" charset="0"/>
                <a:cs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 BEARBEITEN</a:t>
            </a:r>
          </a:p>
        </p:txBody>
      </p:sp>
    </p:spTree>
    <p:extLst>
      <p:ext uri="{BB962C8B-B14F-4D97-AF65-F5344CB8AC3E}">
        <p14:creationId xmlns:p14="http://schemas.microsoft.com/office/powerpoint/2010/main" val="327611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p:cNvSpPr/>
          <p:nvPr userDrawn="1"/>
        </p:nvSpPr>
        <p:spPr>
          <a:xfrm>
            <a:off x="623392" y="6309320"/>
            <a:ext cx="10992000" cy="432048"/>
          </a:xfrm>
          <a:prstGeom prst="rect">
            <a:avLst/>
          </a:prstGeom>
          <a:solidFill>
            <a:srgbClr val="33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Rechteck 12"/>
          <p:cNvSpPr/>
          <p:nvPr userDrawn="1"/>
        </p:nvSpPr>
        <p:spPr>
          <a:xfrm>
            <a:off x="0" y="0"/>
            <a:ext cx="12192000" cy="6858000"/>
          </a:xfrm>
          <a:prstGeom prst="rect">
            <a:avLst/>
          </a:prstGeom>
          <a:solidFill>
            <a:srgbClr val="D4F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Freihandform 10"/>
          <p:cNvSpPr/>
          <p:nvPr userDrawn="1"/>
        </p:nvSpPr>
        <p:spPr>
          <a:xfrm>
            <a:off x="-16366" y="460268"/>
            <a:ext cx="12224731" cy="6400800"/>
          </a:xfrm>
          <a:custGeom>
            <a:avLst/>
            <a:gdLst>
              <a:gd name="connsiteX0" fmla="*/ 6137 w 9168548"/>
              <a:gd name="connsiteY0" fmla="*/ 681197 h 6075543"/>
              <a:gd name="connsiteX1" fmla="*/ 0 w 9168548"/>
              <a:gd name="connsiteY1" fmla="*/ 5197965 h 6075543"/>
              <a:gd name="connsiteX2" fmla="*/ 895989 w 9168548"/>
              <a:gd name="connsiteY2" fmla="*/ 6075543 h 6075543"/>
              <a:gd name="connsiteX3" fmla="*/ 7855248 w 9168548"/>
              <a:gd name="connsiteY3" fmla="*/ 6069407 h 6075543"/>
              <a:gd name="connsiteX4" fmla="*/ 9156274 w 9168548"/>
              <a:gd name="connsiteY4" fmla="*/ 4001267 h 6075543"/>
              <a:gd name="connsiteX5" fmla="*/ 9168548 w 9168548"/>
              <a:gd name="connsiteY5" fmla="*/ 0 h 6075543"/>
              <a:gd name="connsiteX6" fmla="*/ 6137 w 9168548"/>
              <a:gd name="connsiteY6" fmla="*/ 681197 h 6075543"/>
              <a:gd name="connsiteX0" fmla="*/ 6137 w 9180822"/>
              <a:gd name="connsiteY0" fmla="*/ 1006454 h 6400800"/>
              <a:gd name="connsiteX1" fmla="*/ 0 w 9180822"/>
              <a:gd name="connsiteY1" fmla="*/ 5523222 h 6400800"/>
              <a:gd name="connsiteX2" fmla="*/ 895989 w 9180822"/>
              <a:gd name="connsiteY2" fmla="*/ 6400800 h 6400800"/>
              <a:gd name="connsiteX3" fmla="*/ 7855248 w 9180822"/>
              <a:gd name="connsiteY3" fmla="*/ 6394664 h 6400800"/>
              <a:gd name="connsiteX4" fmla="*/ 9156274 w 9180822"/>
              <a:gd name="connsiteY4" fmla="*/ 4326524 h 6400800"/>
              <a:gd name="connsiteX5" fmla="*/ 9180822 w 9180822"/>
              <a:gd name="connsiteY5" fmla="*/ 0 h 6400800"/>
              <a:gd name="connsiteX6" fmla="*/ 6137 w 9180822"/>
              <a:gd name="connsiteY6" fmla="*/ 1006454 h 6400800"/>
              <a:gd name="connsiteX0" fmla="*/ 6137 w 9168548"/>
              <a:gd name="connsiteY0" fmla="*/ 1006454 h 6400800"/>
              <a:gd name="connsiteX1" fmla="*/ 0 w 9168548"/>
              <a:gd name="connsiteY1" fmla="*/ 5523222 h 6400800"/>
              <a:gd name="connsiteX2" fmla="*/ 895989 w 9168548"/>
              <a:gd name="connsiteY2" fmla="*/ 6400800 h 6400800"/>
              <a:gd name="connsiteX3" fmla="*/ 7855248 w 9168548"/>
              <a:gd name="connsiteY3" fmla="*/ 6394664 h 6400800"/>
              <a:gd name="connsiteX4" fmla="*/ 9156274 w 9168548"/>
              <a:gd name="connsiteY4" fmla="*/ 4326524 h 6400800"/>
              <a:gd name="connsiteX5" fmla="*/ 9168548 w 9168548"/>
              <a:gd name="connsiteY5" fmla="*/ 0 h 6400800"/>
              <a:gd name="connsiteX6" fmla="*/ 6137 w 9168548"/>
              <a:gd name="connsiteY6" fmla="*/ 1006454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8548" h="6400800">
                <a:moveTo>
                  <a:pt x="6137" y="1006454"/>
                </a:moveTo>
                <a:cubicBezTo>
                  <a:pt x="4091" y="2512043"/>
                  <a:pt x="2046" y="4017633"/>
                  <a:pt x="0" y="5523222"/>
                </a:cubicBezTo>
                <a:lnTo>
                  <a:pt x="895989" y="6400800"/>
                </a:lnTo>
                <a:lnTo>
                  <a:pt x="7855248" y="6394664"/>
                </a:lnTo>
                <a:lnTo>
                  <a:pt x="9156274" y="4326524"/>
                </a:lnTo>
                <a:cubicBezTo>
                  <a:pt x="9160365" y="2992768"/>
                  <a:pt x="9164457" y="1333756"/>
                  <a:pt x="9168548" y="0"/>
                </a:cubicBezTo>
                <a:lnTo>
                  <a:pt x="6137" y="100645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800" dirty="0"/>
          </a:p>
        </p:txBody>
      </p:sp>
      <p:sp>
        <p:nvSpPr>
          <p:cNvPr id="3" name="Textplatzhalter 2"/>
          <p:cNvSpPr>
            <a:spLocks noGrp="1"/>
          </p:cNvSpPr>
          <p:nvPr>
            <p:ph type="body" idx="1"/>
          </p:nvPr>
        </p:nvSpPr>
        <p:spPr>
          <a:xfrm>
            <a:off x="609600" y="1600201"/>
            <a:ext cx="10972800" cy="4525963"/>
          </a:xfrm>
          <a:prstGeom prst="rect">
            <a:avLst/>
          </a:prstGeom>
          <a:noFill/>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marL="1828800" lvl="4" indent="-228600" algn="l" defTabSz="914400" rtl="0" eaLnBrk="1" latinLnBrk="0" hangingPunct="1">
              <a:spcBef>
                <a:spcPct val="20000"/>
              </a:spcBef>
              <a:buClr>
                <a:srgbClr val="D4FF45"/>
              </a:buClr>
              <a:buFont typeface="Wingdings 3" panose="05040102010807070707" pitchFamily="18" charset="2"/>
              <a:buChar char=""/>
            </a:pPr>
            <a:r>
              <a:rPr lang="de-DE" dirty="0"/>
              <a:t>Fünfte Ebene</a:t>
            </a:r>
          </a:p>
        </p:txBody>
      </p:sp>
      <p:sp>
        <p:nvSpPr>
          <p:cNvPr id="5" name="Rechteck 4"/>
          <p:cNvSpPr/>
          <p:nvPr userDrawn="1"/>
        </p:nvSpPr>
        <p:spPr>
          <a:xfrm>
            <a:off x="623392" y="6309320"/>
            <a:ext cx="10992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rgbClr val="333434"/>
              </a:solidFill>
            </a:endParaRPr>
          </a:p>
        </p:txBody>
      </p:sp>
      <p:sp>
        <p:nvSpPr>
          <p:cNvPr id="8" name="Rechteck 7"/>
          <p:cNvSpPr/>
          <p:nvPr userDrawn="1"/>
        </p:nvSpPr>
        <p:spPr>
          <a:xfrm>
            <a:off x="623392" y="260648"/>
            <a:ext cx="9649072" cy="1152128"/>
          </a:xfrm>
          <a:prstGeom prst="rect">
            <a:avLst/>
          </a:prstGeom>
          <a:solidFill>
            <a:srgbClr val="33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623781" y="260648"/>
            <a:ext cx="8352540" cy="1143000"/>
          </a:xfrm>
          <a:prstGeom prst="rect">
            <a:avLst/>
          </a:prstGeom>
          <a:noFill/>
          <a:ln>
            <a:noFill/>
          </a:ln>
        </p:spPr>
        <p:txBody>
          <a:bodyPr vert="horz" lIns="91440" tIns="45720" rIns="91440" bIns="45720" rtlCol="0" anchor="ctr">
            <a:normAutofit/>
          </a:bodyPr>
          <a:lstStyle/>
          <a:p>
            <a:r>
              <a:rPr lang="de-DE" dirty="0"/>
              <a:t>Titelmasterformat durch Klicken bearbeiten</a:t>
            </a:r>
          </a:p>
        </p:txBody>
      </p:sp>
      <p:sp>
        <p:nvSpPr>
          <p:cNvPr id="9" name="Textfeld 8"/>
          <p:cNvSpPr txBox="1"/>
          <p:nvPr userDrawn="1"/>
        </p:nvSpPr>
        <p:spPr>
          <a:xfrm>
            <a:off x="6768075" y="6290087"/>
            <a:ext cx="3840427" cy="251607"/>
          </a:xfrm>
          <a:prstGeom prst="rect">
            <a:avLst/>
          </a:prstGeom>
          <a:noFill/>
        </p:spPr>
        <p:txBody>
          <a:bodyPr wrap="square" rtlCol="0">
            <a:spAutoFit/>
          </a:bodyPr>
          <a:lstStyle/>
          <a:p>
            <a:pPr marL="85725" marR="0" lvl="0" indent="0" algn="r" defTabSz="914400" rtl="0" eaLnBrk="1" fontAlgn="auto" latinLnBrk="0" hangingPunct="1">
              <a:lnSpc>
                <a:spcPct val="115000"/>
              </a:lnSpc>
              <a:spcBef>
                <a:spcPts val="0"/>
              </a:spcBef>
              <a:spcAft>
                <a:spcPts val="0"/>
              </a:spcAft>
              <a:buClrTx/>
              <a:buSzTx/>
              <a:buFontTx/>
              <a:buNone/>
              <a:tabLst>
                <a:tab pos="1793875" algn="r"/>
                <a:tab pos="2328863" algn="l"/>
              </a:tabLst>
              <a:defRPr/>
            </a:pPr>
            <a:r>
              <a:rPr kumimoji="0" lang="de-DE" sz="900" b="0" i="0" u="none" strike="noStrike" kern="1200" cap="all" spc="0" normalizeH="0" baseline="0" noProof="0" dirty="0" err="1">
                <a:ln>
                  <a:noFill/>
                </a:ln>
                <a:solidFill>
                  <a:srgbClr val="333434"/>
                </a:solidFill>
                <a:effectLst/>
                <a:uLnTx/>
                <a:uFillTx/>
                <a:latin typeface="Arial Narrow" pitchFamily="34" charset="0"/>
                <a:ea typeface="Calibri"/>
                <a:cs typeface="Times New Roman"/>
              </a:rPr>
              <a:t>DeutscheR</a:t>
            </a:r>
            <a:r>
              <a:rPr kumimoji="0" lang="de-DE" sz="900" b="0" i="0" u="none" strike="noStrike" kern="1200" cap="all" spc="0" normalizeH="0" baseline="0" noProof="0" dirty="0">
                <a:ln>
                  <a:noFill/>
                </a:ln>
                <a:solidFill>
                  <a:srgbClr val="333434"/>
                </a:solidFill>
                <a:effectLst/>
                <a:uLnTx/>
                <a:uFillTx/>
                <a:latin typeface="Arial Narrow" pitchFamily="34" charset="0"/>
                <a:ea typeface="Calibri"/>
                <a:cs typeface="Times New Roman"/>
              </a:rPr>
              <a:t> LEICHTATHLETIK-VERBAND</a:t>
            </a:r>
          </a:p>
        </p:txBody>
      </p:sp>
      <p:sp>
        <p:nvSpPr>
          <p:cNvPr id="10" name="Textfeld 9"/>
          <p:cNvSpPr txBox="1"/>
          <p:nvPr userDrawn="1"/>
        </p:nvSpPr>
        <p:spPr>
          <a:xfrm>
            <a:off x="10757152" y="6290087"/>
            <a:ext cx="858240" cy="570156"/>
          </a:xfrm>
          <a:prstGeom prst="rect">
            <a:avLst/>
          </a:prstGeom>
          <a:noFill/>
        </p:spPr>
        <p:txBody>
          <a:bodyPr wrap="square" rtlCol="0">
            <a:spAutoFit/>
          </a:bodyPr>
          <a:lstStyle>
            <a:defPPr>
              <a:defRPr lang="de-DE"/>
            </a:defPPr>
            <a:lvl1pPr marL="85725" marR="0" lvl="0" indent="0" algn="r" fontAlgn="auto">
              <a:lnSpc>
                <a:spcPct val="115000"/>
              </a:lnSpc>
              <a:spcBef>
                <a:spcPts val="0"/>
              </a:spcBef>
              <a:spcAft>
                <a:spcPts val="0"/>
              </a:spcAft>
              <a:buClrTx/>
              <a:buSzTx/>
              <a:buFontTx/>
              <a:buNone/>
              <a:tabLst>
                <a:tab pos="1793875" algn="r"/>
                <a:tab pos="2328863" algn="l"/>
              </a:tabLst>
              <a:defRPr kumimoji="0" sz="900" b="0" i="0" u="none" strike="noStrike" cap="all" spc="0" normalizeH="0" baseline="0">
                <a:ln>
                  <a:noFill/>
                </a:ln>
                <a:solidFill>
                  <a:srgbClr val="333434"/>
                </a:solidFill>
                <a:effectLst/>
                <a:uLnTx/>
                <a:uFillTx/>
                <a:latin typeface="Arial Narrow" pitchFamily="34" charset="0"/>
                <a:ea typeface="Calibri"/>
                <a:cs typeface="Times New Roman"/>
              </a:defRPr>
            </a:lvl1pPr>
          </a:lstStyle>
          <a:p>
            <a:pPr lvl="0"/>
            <a:fld id="{D98B4E25-B8C5-460F-BA98-4461DA5359F7}" type="datetime3">
              <a:rPr lang="de-DE" sz="900" noProof="0" smtClean="0"/>
              <a:pPr lvl="0"/>
              <a:t>13/11/19</a:t>
            </a:fld>
            <a:r>
              <a:rPr lang="de-DE" sz="900" noProof="0" dirty="0"/>
              <a:t>		</a:t>
            </a:r>
            <a:fld id="{DF73D1BD-943B-4EF3-ACFA-E409FA080ECD}" type="slidenum">
              <a:rPr lang="de-DE" sz="900" noProof="0" smtClean="0"/>
              <a:pPr lvl="0"/>
              <a:t>‹Nr.›</a:t>
            </a:fld>
            <a:endParaRPr lang="de-DE" sz="900" noProof="0" dirty="0"/>
          </a:p>
        </p:txBody>
      </p:sp>
      <p:sp>
        <p:nvSpPr>
          <p:cNvPr id="19" name="Ellipse 16"/>
          <p:cNvSpPr/>
          <p:nvPr userDrawn="1"/>
        </p:nvSpPr>
        <p:spPr>
          <a:xfrm>
            <a:off x="9813991" y="-781732"/>
            <a:ext cx="2483768" cy="2484000"/>
          </a:xfrm>
          <a:prstGeom prst="ellipse">
            <a:avLst/>
          </a:prstGeom>
          <a:solidFill>
            <a:srgbClr val="E22019"/>
          </a:solidFill>
          <a:ln>
            <a:solidFill>
              <a:srgbClr val="E22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22019"/>
              </a:solidFill>
            </a:endParaRPr>
          </a:p>
        </p:txBody>
      </p:sp>
      <p:pic>
        <p:nvPicPr>
          <p:cNvPr id="20"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10153394" y="335260"/>
            <a:ext cx="2000349" cy="64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791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8" r:id="rId7"/>
  </p:sldLayoutIdLst>
  <p:hf hdr="0" ftr="0" dt="0"/>
  <p:txStyles>
    <p:titleStyle>
      <a:lvl1pPr algn="l" defTabSz="914400" rtl="0" eaLnBrk="1" latinLnBrk="0" hangingPunct="1">
        <a:spcBef>
          <a:spcPct val="0"/>
        </a:spcBef>
        <a:buNone/>
        <a:defRPr sz="2800" b="1" i="0" kern="1200" cap="none" spc="600" baseline="0">
          <a:solidFill>
            <a:schemeClr val="bg1"/>
          </a:solidFill>
          <a:latin typeface="Arial Narrow" pitchFamily="34" charset="0"/>
          <a:ea typeface="Roboto Condensed" pitchFamily="2" charset="0"/>
          <a:cs typeface="Arial Narrow" pitchFamily="34" charset="0"/>
        </a:defRPr>
      </a:lvl1pPr>
    </p:titleStyle>
    <p:bodyStyle>
      <a:lvl1pPr marL="342900" indent="-342900" algn="l" defTabSz="914400" rtl="0" eaLnBrk="1" latinLnBrk="0" hangingPunct="1">
        <a:lnSpc>
          <a:spcPct val="115000"/>
        </a:lnSpc>
        <a:spcBef>
          <a:spcPct val="20000"/>
        </a:spcBef>
        <a:spcAft>
          <a:spcPts val="0"/>
        </a:spcAft>
        <a:buClr>
          <a:srgbClr val="D4FF45"/>
        </a:buClr>
        <a:buFont typeface="Wingdings 3"/>
        <a:buChar char=""/>
        <a:defRPr sz="2000" b="0" i="0" kern="1200" cap="none" spc="300" baseline="0">
          <a:solidFill>
            <a:srgbClr val="333434"/>
          </a:solidFill>
          <a:latin typeface="Arial Narrow" pitchFamily="34" charset="0"/>
          <a:ea typeface="Roboto Condensed" pitchFamily="2" charset="0"/>
          <a:cs typeface="Arial Narrow" pitchFamily="34" charset="0"/>
        </a:defRPr>
      </a:lvl1pPr>
      <a:lvl2pPr marL="742950" indent="-285750" algn="l" defTabSz="914400" rtl="0" eaLnBrk="1" latinLnBrk="0" hangingPunct="1">
        <a:spcBef>
          <a:spcPct val="20000"/>
        </a:spcBef>
        <a:buClr>
          <a:srgbClr val="D4FF45"/>
        </a:buClr>
        <a:buFont typeface="Dotum" pitchFamily="34" charset="-127"/>
        <a:buChar char="▲"/>
        <a:defRPr sz="1800" b="0" i="0" kern="1200" cap="none" spc="300" baseline="0">
          <a:solidFill>
            <a:srgbClr val="333434"/>
          </a:solidFill>
          <a:latin typeface="Arial Narrow" pitchFamily="34" charset="0"/>
          <a:ea typeface="Roboto Condensed" pitchFamily="2" charset="0"/>
          <a:cs typeface="Arial Narrow" pitchFamily="34" charset="0"/>
        </a:defRPr>
      </a:lvl2pPr>
      <a:lvl3pPr marL="1200150" indent="-285750" algn="l" defTabSz="914400" rtl="0" eaLnBrk="1" latinLnBrk="0" hangingPunct="1">
        <a:spcBef>
          <a:spcPct val="20000"/>
        </a:spcBef>
        <a:buClr>
          <a:srgbClr val="D4FF45"/>
        </a:buClr>
        <a:buFont typeface="Dotum" pitchFamily="34" charset="-127"/>
        <a:buChar char="▲"/>
        <a:defRPr sz="1600" b="0" i="0" kern="1200" cap="none">
          <a:solidFill>
            <a:srgbClr val="333434"/>
          </a:solidFill>
          <a:latin typeface="Arial Narrow" pitchFamily="34" charset="0"/>
          <a:ea typeface="Roboto Condensed" pitchFamily="2" charset="0"/>
          <a:cs typeface="Arial Narrow" pitchFamily="34" charset="0"/>
        </a:defRPr>
      </a:lvl3pPr>
      <a:lvl4pPr marL="1600200" indent="-228600" algn="l" defTabSz="914400" rtl="0" eaLnBrk="1" latinLnBrk="0" hangingPunct="1">
        <a:spcBef>
          <a:spcPct val="20000"/>
        </a:spcBef>
        <a:buClr>
          <a:srgbClr val="D4FF45"/>
        </a:buClr>
        <a:buFont typeface="Wingdings 3" panose="05040102010807070707" pitchFamily="18" charset="2"/>
        <a:buChar char=""/>
        <a:defRPr lang="de-DE" sz="1600" kern="1200" baseline="0" dirty="0" smtClean="0">
          <a:solidFill>
            <a:schemeClr val="tx1"/>
          </a:solidFill>
          <a:latin typeface="Arial Narrow" panose="020B0606020202030204" pitchFamily="34" charset="0"/>
          <a:ea typeface="Roboto Condensed" pitchFamily="2" charset="0"/>
          <a:cs typeface="+mn-cs"/>
        </a:defRPr>
      </a:lvl4pPr>
      <a:lvl5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Narrow" panose="020B0606020202030204" pitchFamily="34" charset="0"/>
          <a:ea typeface="Roboto Condensed" pitchFamily="2" charset="0"/>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Tagungen/BAWO201911/TOP%204.6%20Eligibility%20Regulations%20for%20Transgender%20Athletes%20(IAAF).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Änderung</a:t>
            </a:r>
            <a:br>
              <a:rPr lang="de-DE" dirty="0"/>
            </a:br>
            <a:r>
              <a:rPr lang="de-DE" dirty="0"/>
              <a:t>der</a:t>
            </a:r>
            <a:br>
              <a:rPr lang="de-DE" dirty="0"/>
            </a:br>
            <a:r>
              <a:rPr lang="de-DE" dirty="0"/>
              <a:t>Internationalen Wettkampfregeln</a:t>
            </a:r>
            <a:br>
              <a:rPr lang="de-DE" dirty="0"/>
            </a:br>
            <a:r>
              <a:rPr lang="de-DE" dirty="0"/>
              <a:t>2020-2021</a:t>
            </a:r>
          </a:p>
        </p:txBody>
      </p:sp>
      <p:sp>
        <p:nvSpPr>
          <p:cNvPr id="3" name="Untertitel 2"/>
          <p:cNvSpPr>
            <a:spLocks noGrp="1"/>
          </p:cNvSpPr>
          <p:nvPr>
            <p:ph type="subTitle" idx="1"/>
          </p:nvPr>
        </p:nvSpPr>
        <p:spPr/>
        <p:txBody>
          <a:bodyPr/>
          <a:lstStyle/>
          <a:p>
            <a:r>
              <a:rPr lang="de-DE" dirty="0"/>
              <a:t>Gültig ab 1. November 2019</a:t>
            </a:r>
          </a:p>
        </p:txBody>
      </p:sp>
    </p:spTree>
    <p:extLst>
      <p:ext uri="{BB962C8B-B14F-4D97-AF65-F5344CB8AC3E}">
        <p14:creationId xmlns:p14="http://schemas.microsoft.com/office/powerpoint/2010/main" val="95839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Kommentar wurde in Regel übernommen:</a:t>
            </a:r>
          </a:p>
          <a:p>
            <a:r>
              <a:rPr lang="de-DE" dirty="0"/>
              <a:t>Der Starter, </a:t>
            </a:r>
            <a:r>
              <a:rPr lang="de-DE" b="1" dirty="0"/>
              <a:t>dessen primäre Verantwortung es ist einen fairen und gerechten Start für alle Wettkämpfer zu garantieren, </a:t>
            </a:r>
            <a:r>
              <a:rPr lang="de-DE" dirty="0"/>
              <a:t>hat die uneingeschränkte Kontrolle über die am Start befindlichen Läufer/Geher. Wird ein Startablauf-Informationssystem zur Unterstützung bei Läufen mit Tiefstarts benutzt, ist Regel 162.6 anzuwenden.</a:t>
            </a:r>
            <a:br>
              <a:rPr lang="de-DE" dirty="0"/>
            </a:br>
            <a:r>
              <a:rPr lang="de-DE" b="1" i="1" strike="sngStrike" dirty="0"/>
              <a:t>Kommentar:</a:t>
            </a:r>
            <a:br>
              <a:rPr lang="de-DE" b="1" i="1" strike="sngStrike" dirty="0"/>
            </a:br>
            <a:r>
              <a:rPr lang="de-DE" i="1" strike="sngStrike" dirty="0"/>
              <a:t>Die primäre Verantwortung des Starters (und des Rückstarters) ist es ei- </a:t>
            </a:r>
            <a:br>
              <a:rPr lang="de-DE" i="1" strike="sngStrike" dirty="0"/>
            </a:br>
            <a:r>
              <a:rPr lang="de-DE" i="1" strike="sngStrike" dirty="0" err="1"/>
              <a:t>nen</a:t>
            </a:r>
            <a:r>
              <a:rPr lang="de-DE" i="1" strike="sngStrike" dirty="0"/>
              <a:t> fairen und gerechten Start für alle Wettkämpfer zu</a:t>
            </a:r>
            <a:r>
              <a:rPr lang="de-DE" strike="sngStrike" dirty="0"/>
              <a:t> </a:t>
            </a:r>
            <a:r>
              <a:rPr lang="de-DE" i="1" strike="sngStrike" dirty="0"/>
              <a:t>garantieren.</a:t>
            </a:r>
            <a:endParaRPr lang="de-DE" b="1" strike="sngStrike" dirty="0"/>
          </a:p>
        </p:txBody>
      </p:sp>
      <p:sp>
        <p:nvSpPr>
          <p:cNvPr id="3" name="Titel 2"/>
          <p:cNvSpPr>
            <a:spLocks noGrp="1"/>
          </p:cNvSpPr>
          <p:nvPr>
            <p:ph type="title"/>
          </p:nvPr>
        </p:nvSpPr>
        <p:spPr/>
        <p:txBody>
          <a:bodyPr/>
          <a:lstStyle/>
          <a:p>
            <a:r>
              <a:rPr lang="de-DE" dirty="0"/>
              <a:t>Startkoordinator, Starter und Rückstarter – Regel 129.2</a:t>
            </a:r>
          </a:p>
        </p:txBody>
      </p:sp>
    </p:spTree>
    <p:extLst>
      <p:ext uri="{BB962C8B-B14F-4D97-AF65-F5344CB8AC3E}">
        <p14:creationId xmlns:p14="http://schemas.microsoft.com/office/powerpoint/2010/main" val="316282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gelöscht:</a:t>
            </a:r>
          </a:p>
          <a:p>
            <a:r>
              <a:rPr lang="de-DE" dirty="0"/>
              <a:t>Vor </a:t>
            </a:r>
            <a:r>
              <a:rPr lang="de-DE" b="1" strike="sngStrike" dirty="0"/>
              <a:t>und nach </a:t>
            </a:r>
            <a:r>
              <a:rPr lang="de-DE" dirty="0"/>
              <a:t>dem Wettbewerb kontrolliert er zusammen mit den Kampfrichtern und unter Aufsicht des Schiedsrichters eine Anzahl von Messungen, die </a:t>
            </a:r>
            <a:br>
              <a:rPr lang="de-DE" dirty="0"/>
            </a:br>
            <a:r>
              <a:rPr lang="de-DE" dirty="0"/>
              <a:t>mit einem kalibrierten und verifizierten Stahlmessband nachzumessen sind, </a:t>
            </a:r>
            <a:br>
              <a:rPr lang="de-DE" dirty="0"/>
            </a:br>
            <a:r>
              <a:rPr lang="de-DE" dirty="0"/>
              <a:t>um zu bestätigen, dass die Messergebnisse übereinstimmen.</a:t>
            </a:r>
            <a:endParaRPr lang="de-DE" b="1" strike="sngStrike" dirty="0"/>
          </a:p>
        </p:txBody>
      </p:sp>
      <p:sp>
        <p:nvSpPr>
          <p:cNvPr id="3" name="Titel 2"/>
          <p:cNvSpPr>
            <a:spLocks noGrp="1"/>
          </p:cNvSpPr>
          <p:nvPr>
            <p:ph type="title"/>
          </p:nvPr>
        </p:nvSpPr>
        <p:spPr/>
        <p:txBody>
          <a:bodyPr/>
          <a:lstStyle/>
          <a:p>
            <a:r>
              <a:rPr lang="de-DE" dirty="0"/>
              <a:t>Messrichter (technische Weitenmessung) – Regel 135</a:t>
            </a:r>
          </a:p>
        </p:txBody>
      </p:sp>
    </p:spTree>
    <p:extLst>
      <p:ext uri="{BB962C8B-B14F-4D97-AF65-F5344CB8AC3E}">
        <p14:creationId xmlns:p14="http://schemas.microsoft.com/office/powerpoint/2010/main" val="309194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ergänzt:</a:t>
            </a:r>
          </a:p>
          <a:p>
            <a:r>
              <a:rPr lang="en-GB" dirty="0"/>
              <a:t>1. </a:t>
            </a:r>
            <a:r>
              <a:rPr lang="de-DE" dirty="0"/>
              <a:t>Die Teilnahme an Wettkämpfen gemäß dieser Regeln kann wie folgt </a:t>
            </a:r>
            <a:br>
              <a:rPr lang="de-DE" dirty="0"/>
            </a:br>
            <a:r>
              <a:rPr lang="de-DE" dirty="0"/>
              <a:t>nach Altersklassen unterteilt </a:t>
            </a:r>
            <a:r>
              <a:rPr lang="de-DE" b="1" dirty="0"/>
              <a:t>oder ergänzend beschrieben in den entsprechenden Veranstaltungsregeln oder durch die zuständige Organisation </a:t>
            </a:r>
            <a:r>
              <a:rPr lang="de-DE" dirty="0"/>
              <a:t>erfolgen:</a:t>
            </a:r>
            <a:br>
              <a:rPr lang="de-DE" dirty="0"/>
            </a:br>
            <a:r>
              <a:rPr lang="de-DE" dirty="0"/>
              <a:t>Unter 18 (U18) : jeder Athlet, der am 31.12. des Wettkampfjahres 16 oder </a:t>
            </a:r>
            <a:br>
              <a:rPr lang="de-DE" dirty="0"/>
            </a:br>
            <a:r>
              <a:rPr lang="de-DE" dirty="0"/>
              <a:t>17 Jahre alt ist, </a:t>
            </a:r>
            <a:br>
              <a:rPr lang="de-DE" dirty="0"/>
            </a:br>
            <a:r>
              <a:rPr lang="de-DE" dirty="0"/>
              <a:t>Unter 20 (U20): jeder Athlet, der am 31.12. des Wettkampfjahres 18 oder </a:t>
            </a:r>
            <a:br>
              <a:rPr lang="de-DE" dirty="0"/>
            </a:br>
            <a:r>
              <a:rPr lang="de-DE" dirty="0"/>
              <a:t>19 Jahre alt ist,</a:t>
            </a:r>
            <a:br>
              <a:rPr lang="de-DE" dirty="0"/>
            </a:br>
            <a:r>
              <a:rPr lang="de-DE" dirty="0"/>
              <a:t>Master </a:t>
            </a:r>
            <a:r>
              <a:rPr lang="de-DE" dirty="0" err="1"/>
              <a:t>Men</a:t>
            </a:r>
            <a:r>
              <a:rPr lang="de-DE" dirty="0"/>
              <a:t> und Women: jeder Athlet, der seinen 35. </a:t>
            </a:r>
            <a:r>
              <a:rPr lang="en-US" dirty="0" err="1"/>
              <a:t>Geburtstag</a:t>
            </a:r>
            <a:r>
              <a:rPr lang="en-US" dirty="0"/>
              <a:t> </a:t>
            </a:r>
            <a:r>
              <a:rPr lang="en-US" dirty="0" err="1"/>
              <a:t>erreicht</a:t>
            </a:r>
            <a:r>
              <a:rPr lang="en-US" dirty="0"/>
              <a:t> </a:t>
            </a:r>
            <a:br>
              <a:rPr lang="en-US" dirty="0"/>
            </a:br>
            <a:r>
              <a:rPr lang="en-US" dirty="0"/>
              <a:t>hat.</a:t>
            </a:r>
            <a:endParaRPr lang="de-DE" dirty="0">
              <a:solidFill>
                <a:srgbClr val="00B050"/>
              </a:solidFill>
            </a:endParaRPr>
          </a:p>
        </p:txBody>
      </p:sp>
      <p:sp>
        <p:nvSpPr>
          <p:cNvPr id="3" name="Titel 2"/>
          <p:cNvSpPr>
            <a:spLocks noGrp="1"/>
          </p:cNvSpPr>
          <p:nvPr>
            <p:ph type="title"/>
          </p:nvPr>
        </p:nvSpPr>
        <p:spPr/>
        <p:txBody>
          <a:bodyPr/>
          <a:lstStyle/>
          <a:p>
            <a:r>
              <a:rPr lang="de-DE" dirty="0"/>
              <a:t>Alters- und Geschlechtsklassen – Regel 141</a:t>
            </a:r>
          </a:p>
        </p:txBody>
      </p:sp>
    </p:spTree>
    <p:extLst>
      <p:ext uri="{BB962C8B-B14F-4D97-AF65-F5344CB8AC3E}">
        <p14:creationId xmlns:p14="http://schemas.microsoft.com/office/powerpoint/2010/main" val="172005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geändert:</a:t>
            </a:r>
          </a:p>
          <a:p>
            <a:r>
              <a:rPr lang="de-DE" dirty="0"/>
              <a:t>4.	Ein Wettkämpfer ist berechtigt an Wettbewerben der Männer (oder gemeinsamen) teilzunehmen, wenn er </a:t>
            </a:r>
            <a:r>
              <a:rPr lang="de-DE" b="1" dirty="0"/>
              <a:t>entweder als </a:t>
            </a:r>
            <a:r>
              <a:rPr lang="de-DE" strike="sngStrike" dirty="0"/>
              <a:t>von Gesetzes wegen ein </a:t>
            </a:r>
            <a:r>
              <a:rPr lang="de-DE" dirty="0"/>
              <a:t>Mann </a:t>
            </a:r>
            <a:r>
              <a:rPr lang="de-DE" b="1" dirty="0"/>
              <a:t>geboren wurde und durchweg während seines Lebens als solcher anerkannt wurde oder sich nach den anwendbaren Bestimmungen richtet, die entsprechend zu nachfolgender Regel 141.6 b ausgestellt wurde </a:t>
            </a:r>
            <a:r>
              <a:rPr lang="de-DE" dirty="0"/>
              <a:t>und </a:t>
            </a:r>
            <a:br>
              <a:rPr lang="de-DE" dirty="0"/>
            </a:br>
            <a:r>
              <a:rPr lang="de-DE" dirty="0"/>
              <a:t>nach den Regeln und Bestimmungen teilnahmeberechtigt ist</a:t>
            </a:r>
            <a:r>
              <a:rPr lang="de-DE" b="1" dirty="0"/>
              <a:t>.</a:t>
            </a:r>
          </a:p>
          <a:p>
            <a:endParaRPr lang="de-DE" b="1" dirty="0"/>
          </a:p>
          <a:p>
            <a:r>
              <a:rPr lang="de-DE" b="1" dirty="0"/>
              <a:t>Gültig ab 01. Oktober 2019</a:t>
            </a:r>
            <a:endParaRPr lang="de-DE" dirty="0"/>
          </a:p>
        </p:txBody>
      </p:sp>
      <p:sp>
        <p:nvSpPr>
          <p:cNvPr id="3" name="Titel 2"/>
          <p:cNvSpPr>
            <a:spLocks noGrp="1"/>
          </p:cNvSpPr>
          <p:nvPr>
            <p:ph type="title"/>
          </p:nvPr>
        </p:nvSpPr>
        <p:spPr/>
        <p:txBody>
          <a:bodyPr>
            <a:normAutofit/>
          </a:bodyPr>
          <a:lstStyle/>
          <a:p>
            <a:r>
              <a:rPr lang="de-DE" dirty="0"/>
              <a:t>Alters- und Geschlechtsklassen– Regel 141.4</a:t>
            </a:r>
          </a:p>
        </p:txBody>
      </p:sp>
    </p:spTree>
    <p:extLst>
      <p:ext uri="{BB962C8B-B14F-4D97-AF65-F5344CB8AC3E}">
        <p14:creationId xmlns:p14="http://schemas.microsoft.com/office/powerpoint/2010/main" val="150431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geändert:</a:t>
            </a:r>
          </a:p>
          <a:p>
            <a:r>
              <a:rPr lang="de-DE" dirty="0"/>
              <a:t>5.	Ein Wettkämpferin ist berechtigt an Wettbewerben der Frauen (oder gemeinsamen) teilzunehmen, wenn sie </a:t>
            </a:r>
            <a:r>
              <a:rPr lang="de-DE" b="1" dirty="0"/>
              <a:t>entweder als </a:t>
            </a:r>
            <a:r>
              <a:rPr lang="de-DE" strike="sngStrike" dirty="0"/>
              <a:t>von Gesetzes wegen ein </a:t>
            </a:r>
            <a:r>
              <a:rPr lang="de-DE" dirty="0"/>
              <a:t>Frau </a:t>
            </a:r>
            <a:r>
              <a:rPr lang="de-DE" b="1" dirty="0"/>
              <a:t>geboren wurde und durchweg während ihres Lebens als solche anerkannt wurde oder sich nach den anwendbaren Bestimmungen richtet, die entsprechend zu nachfolgender Regel 141.6 a ausgestellt wurde </a:t>
            </a:r>
            <a:r>
              <a:rPr lang="de-DE" dirty="0"/>
              <a:t>und </a:t>
            </a:r>
            <a:br>
              <a:rPr lang="de-DE" dirty="0"/>
            </a:br>
            <a:r>
              <a:rPr lang="de-DE" dirty="0"/>
              <a:t>nach den Regeln und Bestimmungen teilnahmeberechtigt ist</a:t>
            </a:r>
            <a:r>
              <a:rPr lang="de-DE" b="1" dirty="0"/>
              <a:t>.</a:t>
            </a:r>
          </a:p>
          <a:p>
            <a:endParaRPr lang="de-DE" b="1" dirty="0"/>
          </a:p>
          <a:p>
            <a:r>
              <a:rPr lang="de-DE" b="1" dirty="0"/>
              <a:t>Gültig ab 01. Oktober 2019</a:t>
            </a:r>
            <a:endParaRPr lang="de-DE" dirty="0"/>
          </a:p>
        </p:txBody>
      </p:sp>
      <p:sp>
        <p:nvSpPr>
          <p:cNvPr id="3" name="Titel 2"/>
          <p:cNvSpPr>
            <a:spLocks noGrp="1"/>
          </p:cNvSpPr>
          <p:nvPr>
            <p:ph type="title"/>
          </p:nvPr>
        </p:nvSpPr>
        <p:spPr/>
        <p:txBody>
          <a:bodyPr>
            <a:normAutofit/>
          </a:bodyPr>
          <a:lstStyle/>
          <a:p>
            <a:r>
              <a:rPr lang="de-DE" dirty="0"/>
              <a:t>Alters- und Geschlechtsklassen– Regel 141.5</a:t>
            </a:r>
          </a:p>
        </p:txBody>
      </p:sp>
    </p:spTree>
    <p:extLst>
      <p:ext uri="{BB962C8B-B14F-4D97-AF65-F5344CB8AC3E}">
        <p14:creationId xmlns:p14="http://schemas.microsoft.com/office/powerpoint/2010/main" val="344087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de-DE" dirty="0"/>
              <a:t>geändert:</a:t>
            </a:r>
          </a:p>
          <a:p>
            <a:r>
              <a:rPr lang="de-DE" dirty="0"/>
              <a:t>6.	Das Council hat Bestimmungen zu genehmigen, um die Zulassung zu </a:t>
            </a:r>
            <a:br>
              <a:rPr lang="de-DE" dirty="0"/>
            </a:br>
            <a:r>
              <a:rPr lang="de-DE" dirty="0"/>
              <a:t>Wettbewerben </a:t>
            </a:r>
            <a:r>
              <a:rPr lang="de-DE" strike="sngStrike" dirty="0"/>
              <a:t>der Frauen </a:t>
            </a:r>
            <a:r>
              <a:rPr lang="de-DE" dirty="0"/>
              <a:t>zu regeln für </a:t>
            </a:r>
            <a:br>
              <a:rPr lang="de-DE" dirty="0"/>
            </a:br>
            <a:r>
              <a:rPr lang="de-DE" dirty="0"/>
              <a:t>(a) Frauen, die  </a:t>
            </a:r>
            <a:r>
              <a:rPr lang="de-DE" strike="sngStrike" dirty="0"/>
              <a:t>sich einer Geschlechtsumwandlung vom </a:t>
            </a:r>
            <a:r>
              <a:rPr lang="de-DE" b="1" dirty="0"/>
              <a:t>Mann zu Frau Transgender sind;</a:t>
            </a:r>
            <a:r>
              <a:rPr lang="de-DE" b="1" strike="sngStrike" dirty="0"/>
              <a:t/>
            </a:r>
            <a:br>
              <a:rPr lang="de-DE" b="1" strike="sngStrike" dirty="0"/>
            </a:br>
            <a:r>
              <a:rPr lang="de-DE" strike="sngStrike" dirty="0"/>
              <a:t>unterzogen haben und </a:t>
            </a:r>
            <a:r>
              <a:rPr lang="de-DE" dirty="0"/>
              <a:t/>
            </a:r>
            <a:br>
              <a:rPr lang="de-DE" dirty="0"/>
            </a:br>
            <a:r>
              <a:rPr lang="de-DE" dirty="0"/>
              <a:t>(b) </a:t>
            </a:r>
            <a:r>
              <a:rPr lang="de-DE" strike="sngStrike" dirty="0"/>
              <a:t>für Frauen mit </a:t>
            </a:r>
            <a:r>
              <a:rPr lang="de-DE" strike="sngStrike" dirty="0" err="1"/>
              <a:t>Hyperandrogenismus</a:t>
            </a:r>
            <a:r>
              <a:rPr lang="de-DE" dirty="0"/>
              <a:t>. </a:t>
            </a:r>
            <a:r>
              <a:rPr lang="de-DE" b="1" dirty="0"/>
              <a:t>Männer, die Frau zu Mann Transgender sind; und</a:t>
            </a:r>
            <a:br>
              <a:rPr lang="de-DE" b="1" dirty="0"/>
            </a:br>
            <a:r>
              <a:rPr lang="de-DE" b="1" dirty="0"/>
              <a:t>(c) weibliche Zuordnung (Teilnehmer mit Abweichungen in der sexuellen Entwicklung)</a:t>
            </a:r>
            <a:r>
              <a:rPr lang="de-DE" dirty="0"/>
              <a:t/>
            </a:r>
            <a:br>
              <a:rPr lang="de-DE" dirty="0"/>
            </a:br>
            <a:r>
              <a:rPr lang="de-DE" dirty="0"/>
              <a:t>Ein Wettkämpfer, der an der Erfüllung der relevanten Bestimmungen </a:t>
            </a:r>
            <a:br>
              <a:rPr lang="de-DE" dirty="0"/>
            </a:br>
            <a:r>
              <a:rPr lang="de-DE" dirty="0"/>
              <a:t>scheitert oder sie verweigert, ist nicht teilnahmeberechtigt</a:t>
            </a:r>
            <a:r>
              <a:rPr lang="de-DE" b="1" dirty="0" smtClean="0"/>
              <a:t>.</a:t>
            </a:r>
            <a:br>
              <a:rPr lang="de-DE" b="1" dirty="0" smtClean="0"/>
            </a:br>
            <a:r>
              <a:rPr lang="en-US" b="1" dirty="0" smtClean="0">
                <a:hlinkClick r:id="rId3" action="ppaction://hlinkfile"/>
              </a:rPr>
              <a:t>TOP 4.6 Eligibility Regulations for Transgender Athletes (IAAF).pdf</a:t>
            </a:r>
            <a:endParaRPr lang="de-DE" b="1" dirty="0"/>
          </a:p>
          <a:p>
            <a:endParaRPr lang="de-DE" b="1" dirty="0"/>
          </a:p>
          <a:p>
            <a:r>
              <a:rPr lang="de-DE" b="1" dirty="0"/>
              <a:t>Gültig ab 01. Oktober 2019</a:t>
            </a:r>
            <a:endParaRPr lang="de-DE" dirty="0"/>
          </a:p>
        </p:txBody>
      </p:sp>
      <p:sp>
        <p:nvSpPr>
          <p:cNvPr id="3" name="Titel 2"/>
          <p:cNvSpPr>
            <a:spLocks noGrp="1"/>
          </p:cNvSpPr>
          <p:nvPr>
            <p:ph type="title"/>
          </p:nvPr>
        </p:nvSpPr>
        <p:spPr/>
        <p:txBody>
          <a:bodyPr>
            <a:normAutofit/>
          </a:bodyPr>
          <a:lstStyle/>
          <a:p>
            <a:r>
              <a:rPr lang="de-DE" dirty="0"/>
              <a:t>Alters- und Geschlechtsklassen– Regel 141.6</a:t>
            </a:r>
          </a:p>
        </p:txBody>
      </p:sp>
    </p:spTree>
    <p:extLst>
      <p:ext uri="{BB962C8B-B14F-4D97-AF65-F5344CB8AC3E}">
        <p14:creationId xmlns:p14="http://schemas.microsoft.com/office/powerpoint/2010/main" val="118400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ergänzt:</a:t>
            </a:r>
          </a:p>
          <a:p>
            <a:r>
              <a:rPr lang="de-DE" b="1" i="1" dirty="0"/>
              <a:t>Nationale Bestimmungen DLV und </a:t>
            </a:r>
            <a:r>
              <a:rPr lang="de-DE" b="1" i="1" dirty="0" err="1"/>
              <a:t>SwA</a:t>
            </a:r>
            <a:r>
              <a:rPr lang="de-DE" b="1" i="1" dirty="0"/>
              <a:t/>
            </a:r>
            <a:br>
              <a:rPr lang="de-DE" b="1" i="1" dirty="0"/>
            </a:br>
            <a:r>
              <a:rPr lang="de-DE" i="1" dirty="0"/>
              <a:t>Ein Wettkämpfer ist bei einer Veranstaltung vom laufenden und weiteren </a:t>
            </a:r>
            <a:br>
              <a:rPr lang="de-DE" i="1" dirty="0"/>
            </a:br>
            <a:r>
              <a:rPr lang="de-DE" i="1" dirty="0"/>
              <a:t>Wettbewerben einschließlich </a:t>
            </a:r>
            <a:r>
              <a:rPr lang="de-DE" i="1" dirty="0" smtClean="0"/>
              <a:t>Staffelwettbewerben </a:t>
            </a:r>
            <a:r>
              <a:rPr lang="de-DE" b="1" i="1" dirty="0" smtClean="0"/>
              <a:t>vom Wettkampfleiter zu disqualifizieren (</a:t>
            </a:r>
            <a:r>
              <a:rPr lang="de-DE" b="1" i="1" dirty="0"/>
              <a:t>auszuschließen</a:t>
            </a:r>
            <a:r>
              <a:rPr lang="de-DE" i="1" dirty="0" smtClean="0"/>
              <a:t>), </a:t>
            </a:r>
            <a:r>
              <a:rPr lang="de-DE" i="1" dirty="0"/>
              <a:t>wenn er an einem Wettbewerb, zu dem er seine </a:t>
            </a:r>
            <a:r>
              <a:rPr lang="de-DE" i="1" dirty="0" smtClean="0"/>
              <a:t>Stellplatzkarte </a:t>
            </a:r>
            <a:r>
              <a:rPr lang="de-DE" i="1" dirty="0"/>
              <a:t>(bzw. seine endgültige </a:t>
            </a:r>
            <a:r>
              <a:rPr lang="de-DE" i="1" dirty="0" err="1"/>
              <a:t>Bewerbsmeldung</a:t>
            </a:r>
            <a:r>
              <a:rPr lang="de-DE" i="1" dirty="0"/>
              <a:t>) abgegeben hat, </a:t>
            </a:r>
            <a:br>
              <a:rPr lang="de-DE" i="1" dirty="0"/>
            </a:br>
            <a:r>
              <a:rPr lang="de-DE" i="1" dirty="0"/>
              <a:t>nicht teilnimmt und seinen Verzicht nicht vor Beginn des ersten Laufs </a:t>
            </a:r>
            <a:br>
              <a:rPr lang="de-DE" i="1" dirty="0"/>
            </a:br>
            <a:r>
              <a:rPr lang="de-DE" i="1" dirty="0"/>
              <a:t>einer Runde oder eines technischen Wettbewerbs beim Stellplatz oder </a:t>
            </a:r>
            <a:br>
              <a:rPr lang="de-DE" i="1" dirty="0"/>
            </a:br>
            <a:r>
              <a:rPr lang="de-DE" i="1" dirty="0"/>
              <a:t>am Wettkampfplatz bekannt gegeben hat.</a:t>
            </a:r>
            <a:endParaRPr lang="de-DE" dirty="0">
              <a:solidFill>
                <a:srgbClr val="00B050"/>
              </a:solidFill>
            </a:endParaRPr>
          </a:p>
        </p:txBody>
      </p:sp>
      <p:sp>
        <p:nvSpPr>
          <p:cNvPr id="3" name="Titel 2"/>
          <p:cNvSpPr>
            <a:spLocks noGrp="1"/>
          </p:cNvSpPr>
          <p:nvPr>
            <p:ph type="title"/>
          </p:nvPr>
        </p:nvSpPr>
        <p:spPr/>
        <p:txBody>
          <a:bodyPr/>
          <a:lstStyle/>
          <a:p>
            <a:r>
              <a:rPr lang="de-DE" dirty="0" smtClean="0"/>
              <a:t>Meldungen – </a:t>
            </a:r>
            <a:r>
              <a:rPr lang="de-DE" dirty="0"/>
              <a:t>Regel </a:t>
            </a:r>
            <a:r>
              <a:rPr lang="de-DE" dirty="0" smtClean="0"/>
              <a:t>142.4 NB</a:t>
            </a:r>
            <a:endParaRPr lang="de-DE" dirty="0"/>
          </a:p>
        </p:txBody>
      </p:sp>
    </p:spTree>
    <p:extLst>
      <p:ext uri="{BB962C8B-B14F-4D97-AF65-F5344CB8AC3E}">
        <p14:creationId xmlns:p14="http://schemas.microsoft.com/office/powerpoint/2010/main" val="40496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gestrichen:</a:t>
            </a:r>
          </a:p>
          <a:p>
            <a:r>
              <a:rPr lang="de-DE" strike="sngStrike" dirty="0"/>
              <a:t>Trikots der Wettkämpfer sollen auf der Vorder- und der Rückseite die gleiche Farbe haben</a:t>
            </a:r>
            <a:r>
              <a:rPr lang="de-DE" dirty="0"/>
              <a:t>. </a:t>
            </a:r>
            <a:br>
              <a:rPr lang="de-DE" dirty="0"/>
            </a:br>
            <a:r>
              <a:rPr lang="de-DE" b="1" i="1" strike="sngStrike" dirty="0"/>
              <a:t>Anmerkung:</a:t>
            </a:r>
            <a:r>
              <a:rPr lang="de-DE" strike="sngStrike" dirty="0"/>
              <a:t> </a:t>
            </a:r>
            <a:r>
              <a:rPr lang="de-DE" i="1" strike="sngStrike" dirty="0"/>
              <a:t>Die zuständige Verbandsorganisation kann in den Bestimmungen für eine Veranstaltung festlegen, dass die Trikots der Wettkämpfer auf der Vorder- und Rückseite die gleiche Farbe haben müssen.</a:t>
            </a:r>
            <a:br>
              <a:rPr lang="de-DE" i="1" strike="sngStrike" dirty="0"/>
            </a:br>
            <a:r>
              <a:rPr lang="de-DE" b="1" i="1" strike="sngStrike" dirty="0"/>
              <a:t>Nationale Bestimmung DLV</a:t>
            </a:r>
            <a:br>
              <a:rPr lang="de-DE" b="1" i="1" strike="sngStrike" dirty="0"/>
            </a:br>
            <a:r>
              <a:rPr lang="de-DE" i="1" strike="sngStrike" dirty="0"/>
              <a:t>Trikots sollen bei allen Veranstaltungen die gleiche Farbe auf Vorder-</a:t>
            </a:r>
            <a:r>
              <a:rPr lang="de-DE" strike="sngStrike" dirty="0"/>
              <a:t> </a:t>
            </a:r>
            <a:br>
              <a:rPr lang="de-DE" strike="sngStrike" dirty="0"/>
            </a:br>
            <a:r>
              <a:rPr lang="de-DE" i="1" strike="sngStrike" dirty="0"/>
              <a:t>und Rückseite haben.</a:t>
            </a:r>
            <a:r>
              <a:rPr lang="de-DE" b="1" i="1" strike="sngStrike" dirty="0"/>
              <a:t>.</a:t>
            </a:r>
          </a:p>
        </p:txBody>
      </p:sp>
      <p:sp>
        <p:nvSpPr>
          <p:cNvPr id="3" name="Titel 2"/>
          <p:cNvSpPr>
            <a:spLocks noGrp="1"/>
          </p:cNvSpPr>
          <p:nvPr>
            <p:ph type="title"/>
          </p:nvPr>
        </p:nvSpPr>
        <p:spPr/>
        <p:txBody>
          <a:bodyPr/>
          <a:lstStyle/>
          <a:p>
            <a:r>
              <a:rPr lang="de-DE" dirty="0"/>
              <a:t>Kleidung, Schuhe und Startnummern– Regel 143.1</a:t>
            </a:r>
          </a:p>
        </p:txBody>
      </p:sp>
    </p:spTree>
    <p:extLst>
      <p:ext uri="{BB962C8B-B14F-4D97-AF65-F5344CB8AC3E}">
        <p14:creationId xmlns:p14="http://schemas.microsoft.com/office/powerpoint/2010/main" val="714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F28315B-70FF-40C1-8A7B-B94F5EF64389}"/>
              </a:ext>
            </a:extLst>
          </p:cNvPr>
          <p:cNvSpPr>
            <a:spLocks noGrp="1"/>
          </p:cNvSpPr>
          <p:nvPr>
            <p:ph idx="1"/>
          </p:nvPr>
        </p:nvSpPr>
        <p:spPr/>
        <p:txBody>
          <a:bodyPr/>
          <a:lstStyle/>
          <a:p>
            <a:r>
              <a:rPr lang="de-DE" dirty="0"/>
              <a:t>DLO §5 Teilnahmerecht</a:t>
            </a:r>
            <a:br>
              <a:rPr lang="de-DE" dirty="0"/>
            </a:br>
            <a:r>
              <a:rPr lang="de-DE" dirty="0"/>
              <a:t>5.6 bei allen Staffelwettbewerben die Staffelmitglieder - auch die einer Startgemeinschaft - eine einheitliche Wettkampfkleidung tragen,</a:t>
            </a:r>
          </a:p>
          <a:p>
            <a:r>
              <a:rPr lang="de-DE" dirty="0"/>
              <a:t>IWR 143.1</a:t>
            </a:r>
            <a:br>
              <a:rPr lang="de-DE" dirty="0"/>
            </a:br>
            <a:r>
              <a:rPr lang="de-DE" dirty="0"/>
              <a:t>Wettkämpfer, die bei Veranstaltungen gemäß Regel 1.1a, b, c, f und g teilnehmen oder die bei Veranstaltungen gemäß Regel 1.1d und h ihren nationalen Verband repräsentieren, müssen die einheitliche und zugelassene Kleidung ihres Nationalen Verbands tragen.</a:t>
            </a:r>
          </a:p>
        </p:txBody>
      </p:sp>
      <p:sp>
        <p:nvSpPr>
          <p:cNvPr id="3" name="Titel 2">
            <a:extLst>
              <a:ext uri="{FF2B5EF4-FFF2-40B4-BE49-F238E27FC236}">
                <a16:creationId xmlns:a16="http://schemas.microsoft.com/office/drawing/2014/main" id="{43200900-2B60-4349-9432-C78A04DB32C2}"/>
              </a:ext>
            </a:extLst>
          </p:cNvPr>
          <p:cNvSpPr>
            <a:spLocks noGrp="1"/>
          </p:cNvSpPr>
          <p:nvPr>
            <p:ph type="title"/>
          </p:nvPr>
        </p:nvSpPr>
        <p:spPr>
          <a:xfrm>
            <a:off x="609600" y="260648"/>
            <a:ext cx="8654752" cy="1143000"/>
          </a:xfrm>
        </p:spPr>
        <p:txBody>
          <a:bodyPr/>
          <a:lstStyle/>
          <a:p>
            <a:r>
              <a:rPr lang="de-DE" dirty="0"/>
              <a:t>Wettkampfkleidung im Bereich des DLV</a:t>
            </a:r>
          </a:p>
        </p:txBody>
      </p:sp>
      <p:sp>
        <p:nvSpPr>
          <p:cNvPr id="4" name="Ellipse 3">
            <a:hlinkClick r:id="rId3" action="ppaction://hlinksldjump"/>
            <a:extLst>
              <a:ext uri="{FF2B5EF4-FFF2-40B4-BE49-F238E27FC236}">
                <a16:creationId xmlns:a16="http://schemas.microsoft.com/office/drawing/2014/main" id="{11E9B408-F76A-4384-97C0-0F99167E6DB7}"/>
              </a:ext>
            </a:extLst>
          </p:cNvPr>
          <p:cNvSpPr/>
          <p:nvPr/>
        </p:nvSpPr>
        <p:spPr>
          <a:xfrm>
            <a:off x="9782326" y="-817181"/>
            <a:ext cx="2520000" cy="252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2315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noFill/>
        </p:spPr>
        <p:txBody>
          <a:bodyPr>
            <a:normAutofit fontScale="92500"/>
          </a:bodyPr>
          <a:lstStyle/>
          <a:p>
            <a:r>
              <a:rPr lang="de-DE" dirty="0"/>
              <a:t>Ergänzt :</a:t>
            </a:r>
          </a:p>
          <a:p>
            <a:r>
              <a:rPr lang="de-DE" dirty="0"/>
              <a:t>4 Der aus Sohle oder Absatz herausragende Teil der Spikes darf nicht </a:t>
            </a:r>
            <a:r>
              <a:rPr lang="de-DE" dirty="0" err="1"/>
              <a:t>län</a:t>
            </a:r>
            <a:r>
              <a:rPr lang="de-DE" dirty="0"/>
              <a:t>- </a:t>
            </a:r>
            <a:br>
              <a:rPr lang="de-DE" dirty="0"/>
            </a:br>
            <a:r>
              <a:rPr lang="de-DE" dirty="0" err="1"/>
              <a:t>ger</a:t>
            </a:r>
            <a:r>
              <a:rPr lang="de-DE" dirty="0"/>
              <a:t> als 9mm, beim Hochsprung und Speerwurf nicht länger als 12mm </a:t>
            </a:r>
            <a:br>
              <a:rPr lang="de-DE" dirty="0"/>
            </a:br>
            <a:r>
              <a:rPr lang="de-DE" dirty="0"/>
              <a:t>sein. Der Spike muss so beschaffen sein, dass er mindestens bis zur Hälfte </a:t>
            </a:r>
            <a:br>
              <a:rPr lang="de-DE" dirty="0"/>
            </a:br>
            <a:r>
              <a:rPr lang="de-DE" dirty="0"/>
              <a:t>seiner Länge von der Spitze weg durch eine quadratische Messlehre mit </a:t>
            </a:r>
            <a:br>
              <a:rPr lang="de-DE" dirty="0"/>
            </a:br>
            <a:r>
              <a:rPr lang="de-DE" dirty="0"/>
              <a:t>4mm Kantenlänge passt </a:t>
            </a:r>
            <a:r>
              <a:rPr lang="de-DE" i="1" dirty="0"/>
              <a:t>(siehe Zeichnung)</a:t>
            </a:r>
            <a:r>
              <a:rPr lang="de-DE" dirty="0"/>
              <a:t>. Wenn der Bahnhersteller </a:t>
            </a:r>
            <a:br>
              <a:rPr lang="de-DE" dirty="0"/>
            </a:br>
            <a:r>
              <a:rPr lang="de-DE" dirty="0"/>
              <a:t>oder Stadioneigentümer ein geringeres Maximum anordnet, hat dies zu </a:t>
            </a:r>
            <a:br>
              <a:rPr lang="de-DE" dirty="0"/>
            </a:br>
            <a:r>
              <a:rPr lang="de-DE" dirty="0"/>
              <a:t>gelten.</a:t>
            </a:r>
            <a:br>
              <a:rPr lang="de-DE" dirty="0"/>
            </a:br>
            <a:r>
              <a:rPr lang="de-DE" i="1" dirty="0"/>
              <a:t>Anmerkung 1: Die Oberfläche muss aufnahmefähig für Spikes sein, wie es </a:t>
            </a:r>
            <a:r>
              <a:rPr lang="de-DE" b="1" i="1" dirty="0"/>
              <a:t/>
            </a:r>
            <a:br>
              <a:rPr lang="de-DE" b="1" i="1" dirty="0"/>
            </a:br>
            <a:r>
              <a:rPr lang="de-DE" i="1" dirty="0"/>
              <a:t>in dieser Regel gefordert wird.</a:t>
            </a:r>
            <a:br>
              <a:rPr lang="de-DE" i="1" dirty="0"/>
            </a:br>
            <a:r>
              <a:rPr lang="de-DE" b="1" i="1" dirty="0"/>
              <a:t>Anmerkung 2: Bei Crossläufen können abhängig von der Oberflächenbeschaffenheit  die spezifischen Bestimmungen oder der Technische Delegierte eine größere Länge der Spikes in den Schuhen zulassen</a:t>
            </a:r>
            <a:r>
              <a:rPr lang="de-DE" dirty="0"/>
              <a:t>.</a:t>
            </a: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Kleidung, Schuhe und Startnummern– Regel 143.4</a:t>
            </a:r>
          </a:p>
        </p:txBody>
      </p:sp>
    </p:spTree>
    <p:extLst>
      <p:ext uri="{BB962C8B-B14F-4D97-AF65-F5344CB8AC3E}">
        <p14:creationId xmlns:p14="http://schemas.microsoft.com/office/powerpoint/2010/main" val="117262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Wettkampfregeländerungen bestätigt durch das IAAF Council (2019)</a:t>
            </a:r>
          </a:p>
          <a:p>
            <a:r>
              <a:rPr lang="de-DE" dirty="0"/>
              <a:t>Kommen zur Anwendung ab 1. November (Datum der Publikation) solange vom Council nichts anders beschlossen wurde</a:t>
            </a:r>
          </a:p>
          <a:p>
            <a:r>
              <a:rPr lang="de-DE" dirty="0"/>
              <a:t>Einige davon sind Zwischenergänzungen durch das Council</a:t>
            </a:r>
          </a:p>
          <a:p>
            <a:r>
              <a:rPr lang="de-DE" dirty="0"/>
              <a:t>Die Texte können noch Anpassungen erfahren, endgültige Textfassung wird mit dem Druck der IWR 2020 veröffentlicht</a:t>
            </a:r>
          </a:p>
          <a:p>
            <a:r>
              <a:rPr lang="de-DE" dirty="0"/>
              <a:t>Der englische Originaltext der IAAF Wettkampfregeln 2020 ist auf der IAAF Webseite (voraussichtlich ab 1. November 2019)zu finden</a:t>
            </a:r>
          </a:p>
        </p:txBody>
      </p:sp>
      <p:sp>
        <p:nvSpPr>
          <p:cNvPr id="3" name="Titel 2"/>
          <p:cNvSpPr>
            <a:spLocks noGrp="1"/>
          </p:cNvSpPr>
          <p:nvPr>
            <p:ph type="title"/>
          </p:nvPr>
        </p:nvSpPr>
        <p:spPr/>
        <p:txBody>
          <a:bodyPr/>
          <a:lstStyle/>
          <a:p>
            <a:endParaRPr lang="de-DE" dirty="0"/>
          </a:p>
        </p:txBody>
      </p:sp>
    </p:spTree>
    <p:extLst>
      <p:ext uri="{BB962C8B-B14F-4D97-AF65-F5344CB8AC3E}">
        <p14:creationId xmlns:p14="http://schemas.microsoft.com/office/powerpoint/2010/main" val="217288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neue Unterpunkte hinzugefügt:</a:t>
            </a:r>
          </a:p>
          <a:p>
            <a:pPr marL="625475" indent="-271463">
              <a:buNone/>
            </a:pPr>
            <a:r>
              <a:rPr lang="de-DE" b="1" dirty="0"/>
              <a:t>g</a:t>
            </a:r>
            <a:r>
              <a:rPr lang="de-DE" dirty="0"/>
              <a:t>	</a:t>
            </a:r>
            <a:r>
              <a:rPr lang="de-DE" b="1" dirty="0"/>
              <a:t>Entgegennahme von körperlicher Unterstützung von einem Offiziellen oder einer anderen vom Veranstalter benannten Person, um wieder in eine aufrechte Position zu gelangen oder um auf medizinische Unterstützung zuzugreifen</a:t>
            </a:r>
            <a:r>
              <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de-DE" b="1" dirty="0"/>
          </a:p>
          <a:p>
            <a:pPr marL="722313" indent="-352425" defTabSz="0">
              <a:buNone/>
            </a:pPr>
            <a:r>
              <a:rPr lang="de-DE" b="1" dirty="0"/>
              <a:t>h Elektronische Lichter oder ähnliche Einrichtungen, um fortlaufende Zeiten während eines Rennens einschließlich eines entsprechenden Rekordes anzuzeigen.</a:t>
            </a: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a:xfrm>
            <a:off x="609600" y="260648"/>
            <a:ext cx="9086800" cy="1143000"/>
          </a:xfrm>
        </p:spPr>
        <p:txBody>
          <a:bodyPr>
            <a:normAutofit/>
          </a:bodyPr>
          <a:lstStyle/>
          <a:p>
            <a:r>
              <a:rPr lang="de-DE" dirty="0"/>
              <a:t>Unterstützung der Wettkämpfer – Regel 144.4 g, h (Erlaubte Unterstützung)</a:t>
            </a:r>
          </a:p>
        </p:txBody>
      </p:sp>
    </p:spTree>
    <p:extLst>
      <p:ext uri="{BB962C8B-B14F-4D97-AF65-F5344CB8AC3E}">
        <p14:creationId xmlns:p14="http://schemas.microsoft.com/office/powerpoint/2010/main" val="385178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9600" y="260648"/>
            <a:ext cx="9518848" cy="1143000"/>
          </a:xfrm>
        </p:spPr>
        <p:txBody>
          <a:bodyPr/>
          <a:lstStyle/>
          <a:p>
            <a:r>
              <a:rPr lang="de-DE" dirty="0"/>
              <a:t>Disqualifikation (Ausschluss) – Regel 145.3</a:t>
            </a:r>
          </a:p>
        </p:txBody>
      </p:sp>
      <p:sp>
        <p:nvSpPr>
          <p:cNvPr id="2" name="Inhaltsplatzhalter 1"/>
          <p:cNvSpPr>
            <a:spLocks noGrp="1"/>
          </p:cNvSpPr>
          <p:nvPr>
            <p:ph idx="1"/>
          </p:nvPr>
        </p:nvSpPr>
        <p:spPr/>
        <p:txBody>
          <a:bodyPr>
            <a:normAutofit/>
          </a:bodyPr>
          <a:lstStyle/>
          <a:p>
            <a:r>
              <a:rPr lang="de-DE" dirty="0"/>
              <a:t>neue Unterpunkte hinzugefügt:</a:t>
            </a:r>
          </a:p>
          <a:p>
            <a:r>
              <a:rPr lang="en-GB" dirty="0"/>
              <a:t>3.	</a:t>
            </a:r>
            <a:r>
              <a:rPr lang="de-DE" b="1" dirty="0">
                <a:solidFill>
                  <a:schemeClr val="tx1"/>
                </a:solidFill>
                <a:ea typeface="Open Sans" panose="020B0606030504020204" pitchFamily="34" charset="0"/>
                <a:cs typeface="Open Sans" panose="020B0606030504020204" pitchFamily="34" charset="0"/>
              </a:rPr>
              <a:t>Wenn eine Staffelmannschaft nach Regel 125.5 vom Wettkampf ausgeschlossen wird, soll sie für den Wettbewerb disqualifiziert werden. Leistungen, die in vorhergehenden Runden dieses Wettbewerbs erzielt wurden, bleiben gültig. Solch eine Disqualifikation verhindert nicht, dass ein Athlet oder eine Staffelmannschaft des Vereins/Teams an weiteren Wettbewerben der Veranstaltung (einschließlich einzelne Wettbewerbe im Mehrkampf, anderen Wettbewerben, an denen er gleichzeitig teilnimmt und Staffelläufen) teilnehmen darf.</a:t>
            </a:r>
          </a:p>
        </p:txBody>
      </p:sp>
    </p:spTree>
    <p:extLst>
      <p:ext uri="{BB962C8B-B14F-4D97-AF65-F5344CB8AC3E}">
        <p14:creationId xmlns:p14="http://schemas.microsoft.com/office/powerpoint/2010/main" val="333747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neuer Unterpunkt hinzugefügt:</a:t>
            </a:r>
          </a:p>
          <a:p>
            <a:r>
              <a:rPr lang="en-GB" dirty="0"/>
              <a:t>(</a:t>
            </a:r>
            <a:r>
              <a:rPr lang="en-GB" b="1" dirty="0"/>
              <a:t>d</a:t>
            </a:r>
            <a:r>
              <a:rPr lang="en-GB" dirty="0"/>
              <a:t>)	</a:t>
            </a:r>
            <a:r>
              <a:rPr lang="en-GB" b="1" dirty="0"/>
              <a:t> </a:t>
            </a:r>
            <a:r>
              <a:rPr lang="de-DE" b="1" dirty="0"/>
              <a:t>Falls eine Einspruch von einem Läufer oder Team oder in dessen Auftrag eingelegt wird, welcher/welches den Lauf nicht beendet hat, muss der Schiedsrichter zunächst prüfen, ob der Läufer oder das Team aufgrund eines beliebigen Grundes unabhängig von dem Grund des Einspruchs disqualifiziert wurde oder hätte disqualifiziert werden müssen. Wenn das der Fall ist, ist der Einspruch abzulehnen</a:t>
            </a:r>
          </a:p>
        </p:txBody>
      </p:sp>
      <p:sp>
        <p:nvSpPr>
          <p:cNvPr id="3" name="Titel 2"/>
          <p:cNvSpPr>
            <a:spLocks noGrp="1"/>
          </p:cNvSpPr>
          <p:nvPr>
            <p:ph type="title"/>
          </p:nvPr>
        </p:nvSpPr>
        <p:spPr/>
        <p:txBody>
          <a:bodyPr/>
          <a:lstStyle/>
          <a:p>
            <a:r>
              <a:rPr lang="de-DE" dirty="0"/>
              <a:t>Einsprüche und Berufungen – Regel 146.4 d</a:t>
            </a:r>
          </a:p>
        </p:txBody>
      </p:sp>
    </p:spTree>
    <p:extLst>
      <p:ext uri="{BB962C8B-B14F-4D97-AF65-F5344CB8AC3E}">
        <p14:creationId xmlns:p14="http://schemas.microsoft.com/office/powerpoint/2010/main" val="130437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ergänzt:</a:t>
            </a:r>
          </a:p>
          <a:p>
            <a:r>
              <a:rPr lang="en-US" dirty="0"/>
              <a:t>6. </a:t>
            </a:r>
            <a:r>
              <a:rPr lang="de-DE" dirty="0"/>
              <a:t>Die Leistung, des Athleten, auf die sich sein Einspruch bezog, und die </a:t>
            </a:r>
            <a:br>
              <a:rPr lang="de-DE" dirty="0"/>
            </a:br>
            <a:r>
              <a:rPr lang="de-DE" dirty="0"/>
              <a:t>nachfolgend unter Vorbehalt von ihm erzielten Leistungen werden nur </a:t>
            </a:r>
            <a:br>
              <a:rPr lang="de-DE" dirty="0"/>
            </a:br>
            <a:r>
              <a:rPr lang="de-DE" dirty="0"/>
              <a:t>gültig, wenn der Schiedsrichter dem Einspruch oder die Jury der Berufung stattgibt</a:t>
            </a:r>
            <a:r>
              <a:rPr lang="en-GB" b="1" i="1" dirty="0"/>
              <a:t>.</a:t>
            </a:r>
            <a:br>
              <a:rPr lang="en-GB" b="1" i="1" dirty="0"/>
            </a:br>
            <a:r>
              <a:rPr lang="de-DE" b="1" dirty="0"/>
              <a:t>Bei Technischen Wettbewerben, bei denen ein anderer Athlet auf Grund eines unter Vorbehalt teilnehmenden Athleten weiter am Wettbewerb teilnehmen darf, was er sonst nicht dürfte, bleiben dessen Leistungen und etwaige Ergebnisse gültig, unabhängig davon ob der mündliche Einspruch des unter Vorbehalt startenden Athleten erfolgreich ist.</a:t>
            </a: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Einsprüche und Berufungen – Regel 146.6</a:t>
            </a:r>
          </a:p>
        </p:txBody>
      </p:sp>
    </p:spTree>
    <p:extLst>
      <p:ext uri="{BB962C8B-B14F-4D97-AF65-F5344CB8AC3E}">
        <p14:creationId xmlns:p14="http://schemas.microsoft.com/office/powerpoint/2010/main" val="293026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geändert:</a:t>
            </a:r>
          </a:p>
          <a:p>
            <a:r>
              <a:rPr lang="en-GB" b="1" dirty="0"/>
              <a:t>2.	</a:t>
            </a:r>
            <a:r>
              <a:rPr lang="de-DE" dirty="0"/>
              <a:t> Außer nach Regel 147.1 sind bei allen anderen Veranstaltungen, die vollständig innerhalb einer Leichtathletikanlage stattfinden, gemischte </a:t>
            </a:r>
            <a:br>
              <a:rPr lang="de-DE" dirty="0"/>
            </a:br>
            <a:r>
              <a:rPr lang="de-DE" dirty="0"/>
              <a:t>Wettbewerbe zwischen männlichen und weiblichen Teilnehmern normalerweise nicht erlaubt.</a:t>
            </a:r>
            <a:br>
              <a:rPr lang="de-DE" dirty="0"/>
            </a:br>
            <a:r>
              <a:rPr lang="de-DE" dirty="0"/>
              <a:t>Dennoch können </a:t>
            </a:r>
            <a:r>
              <a:rPr lang="de-DE" strike="sngStrike" dirty="0"/>
              <a:t>gemischte Wettkämpfe in technischen Wettbewerben </a:t>
            </a:r>
            <a:br>
              <a:rPr lang="de-DE" strike="sngStrike" dirty="0"/>
            </a:br>
            <a:r>
              <a:rPr lang="de-DE" strike="sngStrike" dirty="0"/>
              <a:t>und in Laufwettbewerben von 5000m und länger innerhalb einer Leicht</a:t>
            </a:r>
            <a:r>
              <a:rPr lang="de-DE" i="1" strike="sngStrike" dirty="0"/>
              <a:t>- </a:t>
            </a:r>
            <a:br>
              <a:rPr lang="de-DE" i="1" strike="sngStrike" dirty="0"/>
            </a:br>
            <a:r>
              <a:rPr lang="de-DE" strike="sngStrike" dirty="0" err="1"/>
              <a:t>athletikanlage</a:t>
            </a:r>
            <a:r>
              <a:rPr lang="de-DE" dirty="0"/>
              <a:t> </a:t>
            </a:r>
            <a:r>
              <a:rPr lang="de-DE" b="1" dirty="0"/>
              <a:t>folgende</a:t>
            </a:r>
            <a:r>
              <a:rPr lang="de-DE" dirty="0"/>
              <a:t> erlaubt werden, ausgenommen solche gemäß Regel </a:t>
            </a:r>
            <a:r>
              <a:rPr lang="de-DE" b="1" dirty="0"/>
              <a:t>1.1a, b, c, und f</a:t>
            </a:r>
            <a:r>
              <a:rPr lang="de-DE" dirty="0"/>
              <a:t>. Bei Veranstaltungen, die gemäß Regel </a:t>
            </a:r>
            <a:r>
              <a:rPr lang="de-DE" b="1" dirty="0"/>
              <a:t>1.1d, e, g, h, i und j </a:t>
            </a:r>
            <a:r>
              <a:rPr lang="de-DE" dirty="0"/>
              <a:t>stattfinden, ist solch ein Wettkampf </a:t>
            </a:r>
            <a:r>
              <a:rPr lang="de-DE" b="1" dirty="0"/>
              <a:t>in technischen Disziplinen und nach folgendem a immer </a:t>
            </a:r>
            <a:r>
              <a:rPr lang="de-DE" dirty="0"/>
              <a:t>erlaubt, wenn der jeweilige Gebietsverband dies ausdrücklich genehmigt hat:</a:t>
            </a: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Gemischte Wettkämpfe – Regel 147.2</a:t>
            </a:r>
          </a:p>
        </p:txBody>
      </p:sp>
    </p:spTree>
    <p:extLst>
      <p:ext uri="{BB962C8B-B14F-4D97-AF65-F5344CB8AC3E}">
        <p14:creationId xmlns:p14="http://schemas.microsoft.com/office/powerpoint/2010/main" val="2997373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7500" lnSpcReduction="20000"/>
          </a:bodyPr>
          <a:lstStyle/>
          <a:p>
            <a:r>
              <a:rPr lang="de-DE" dirty="0"/>
              <a:t>neue Punkte hinzugefügt und Anmerkungen gelöscht:</a:t>
            </a:r>
          </a:p>
          <a:p>
            <a:r>
              <a:rPr lang="en-GB" b="1" dirty="0"/>
              <a:t>a.	</a:t>
            </a:r>
            <a:r>
              <a:rPr lang="de-DE" dirty="0"/>
              <a:t> </a:t>
            </a:r>
            <a:r>
              <a:rPr lang="de-DE" b="1" dirty="0"/>
              <a:t>Gemischte Wettkämpfe in Laufwettbewerben von 5000m und länger innerhalb einer Leichtathletikanlage sind nur erlaubt, wenn nicht genügend Athleten des einen oder beider Geschlechter teilnehmen, um die Durchführung getrennter Läufe zu rechtfertigen</a:t>
            </a:r>
            <a:r>
              <a:rPr lang="de-DE" b="1" i="1" dirty="0"/>
              <a:t>. </a:t>
            </a:r>
            <a:r>
              <a:rPr lang="de-DE" b="1" dirty="0"/>
              <a:t>Das Geschlecht jedes Athleten ist im Ergebnis anzugeben. Solche Läufe sind in keinem Fall durchzuführen, wenn dadurch Schrittmachen für oder Unterstützen von Athleten eines Geschlechts durch Athleten des anderen Geschlechtes ermöglicht wird.</a:t>
            </a:r>
            <a:br>
              <a:rPr lang="de-DE" b="1" dirty="0"/>
            </a:br>
            <a:r>
              <a:rPr lang="en-GB" b="1" dirty="0"/>
              <a:t/>
            </a:r>
            <a:br>
              <a:rPr lang="en-GB" b="1" dirty="0"/>
            </a:br>
            <a:r>
              <a:rPr lang="en-GB" b="1" dirty="0"/>
              <a:t>b. </a:t>
            </a:r>
            <a:r>
              <a:rPr lang="de-DE" b="1" dirty="0"/>
              <a:t>Technische Wettbewerbe für Männer und Frauen können parallel auf einer oder mehreren Anlagen durchgeführt werden. Getrennte Wettkampflisten sind zu führen und die Ergebnisse sind getrennt nach Geschlechtern zu veröffentlichen. Jede Runde an Versuchen kann durchgeführt werden entweder durch Aufruf aller Athleten eines Geschlechtes gefolgt vom anderen oder abwechselnd. Im Sinne der Regel 180.7 werden alle Athleten betrachtet, als wären sie alle vom gleichen Geschlecht. Falls Vertikale Sprünge auf einer Anlage durchgeführt werden, sind die Regeln 181 bis 183 strikt einzuhalten, einschließlich, dass die Sprunglatte kontinuierlich in Übereinstimmung mit einer einzigen Reihe an vorher angekündigten Steigerungen für den gesamten Wettkampf höher gelegt werden muss. </a:t>
            </a: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Gemischte Wettkämpfe – Regel 147.2</a:t>
            </a:r>
          </a:p>
        </p:txBody>
      </p:sp>
    </p:spTree>
    <p:extLst>
      <p:ext uri="{BB962C8B-B14F-4D97-AF65-F5344CB8AC3E}">
        <p14:creationId xmlns:p14="http://schemas.microsoft.com/office/powerpoint/2010/main" val="631340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dirty="0"/>
              <a:t>gelöscht:</a:t>
            </a:r>
          </a:p>
          <a:p>
            <a:r>
              <a:rPr lang="de-DE" b="1" i="1" strike="sngStrike" dirty="0"/>
              <a:t>Anmerkung 1: </a:t>
            </a:r>
            <a:r>
              <a:rPr lang="de-DE" i="1" strike="sngStrike" dirty="0"/>
              <a:t>Für gemischte Wettbewerbe in technischen </a:t>
            </a:r>
            <a:r>
              <a:rPr lang="de-DE" i="1" strike="sngStrike" dirty="0" err="1"/>
              <a:t>Wettbewer</a:t>
            </a:r>
            <a:r>
              <a:rPr lang="de-DE" i="1" strike="sngStrike" dirty="0"/>
              <a:t>- </a:t>
            </a:r>
            <a:br>
              <a:rPr lang="de-DE" i="1" strike="sngStrike" dirty="0"/>
            </a:br>
            <a:r>
              <a:rPr lang="de-DE" i="1" strike="sngStrike" dirty="0" err="1"/>
              <a:t>ben</a:t>
            </a:r>
            <a:r>
              <a:rPr lang="de-DE" i="1" strike="sngStrike" dirty="0"/>
              <a:t> sind getrennte Ergebnislisten zu führen und die Ergebnisse nach </a:t>
            </a:r>
            <a:r>
              <a:rPr lang="de-DE" i="1" strike="sngStrike" dirty="0" err="1"/>
              <a:t>Ge</a:t>
            </a:r>
            <a:r>
              <a:rPr lang="de-DE" i="1" strike="sngStrike" dirty="0"/>
              <a:t>- </a:t>
            </a:r>
            <a:br>
              <a:rPr lang="de-DE" i="1" strike="sngStrike" dirty="0"/>
            </a:br>
            <a:r>
              <a:rPr lang="de-DE" i="1" strike="sngStrike" dirty="0" err="1"/>
              <a:t>schlechtern</a:t>
            </a:r>
            <a:r>
              <a:rPr lang="de-DE" i="1" strike="sngStrike" dirty="0"/>
              <a:t> getrennt zu veröffentlichen. Bei Läufen ist das Geschlecht je- </a:t>
            </a:r>
            <a:br>
              <a:rPr lang="de-DE" i="1" strike="sngStrike" dirty="0"/>
            </a:br>
            <a:r>
              <a:rPr lang="de-DE" i="1" strike="sngStrike" dirty="0"/>
              <a:t>des Läufers im Ergebnis anzugeben.</a:t>
            </a:r>
            <a:br>
              <a:rPr lang="de-DE" i="1" strike="sngStrike" dirty="0"/>
            </a:br>
            <a:r>
              <a:rPr lang="de-DE" b="1" i="1" strike="sngStrike" dirty="0"/>
              <a:t>Anmerkung 2: </a:t>
            </a:r>
            <a:r>
              <a:rPr lang="de-DE" i="1" strike="sngStrike" dirty="0"/>
              <a:t>Gemischte Wettkämpfe auf der Bahn, die nach dieser Re- </a:t>
            </a:r>
            <a:br>
              <a:rPr lang="de-DE" i="1" strike="sngStrike" dirty="0"/>
            </a:br>
            <a:r>
              <a:rPr lang="de-DE" i="1" strike="sngStrike" dirty="0" err="1"/>
              <a:t>gel</a:t>
            </a:r>
            <a:r>
              <a:rPr lang="de-DE" i="1" strike="sngStrike" dirty="0"/>
              <a:t> erlaubt sind, sind nur durchzuführen, wenn nicht genügend </a:t>
            </a:r>
            <a:r>
              <a:rPr lang="de-DE" i="1" strike="sngStrike" dirty="0" err="1"/>
              <a:t>Athle</a:t>
            </a:r>
            <a:r>
              <a:rPr lang="de-DE" i="1" strike="sngStrike" dirty="0"/>
              <a:t>- </a:t>
            </a:r>
            <a:br>
              <a:rPr lang="de-DE" i="1" strike="sngStrike" dirty="0"/>
            </a:br>
            <a:r>
              <a:rPr lang="de-DE" i="1" strike="sngStrike" dirty="0" err="1"/>
              <a:t>ten</a:t>
            </a:r>
            <a:r>
              <a:rPr lang="de-DE" i="1" strike="sngStrike" dirty="0"/>
              <a:t> des einen oder beider Geschlechter teilnehmen, um die </a:t>
            </a:r>
            <a:r>
              <a:rPr lang="de-DE" i="1" strike="sngStrike" dirty="0" err="1"/>
              <a:t>Durchfüh</a:t>
            </a:r>
            <a:r>
              <a:rPr lang="de-DE" i="1" strike="sngStrike" dirty="0"/>
              <a:t>- </a:t>
            </a:r>
            <a:br>
              <a:rPr lang="de-DE" i="1" strike="sngStrike" dirty="0"/>
            </a:br>
            <a:r>
              <a:rPr lang="de-DE" i="1" strike="sngStrike" dirty="0" err="1"/>
              <a:t>rung</a:t>
            </a:r>
            <a:r>
              <a:rPr lang="de-DE" i="1" strike="sngStrike" dirty="0"/>
              <a:t> getrennter Läufe zu rechtfertigen.</a:t>
            </a:r>
            <a:br>
              <a:rPr lang="de-DE" i="1" strike="sngStrike" dirty="0"/>
            </a:br>
            <a:r>
              <a:rPr lang="de-DE" b="1" i="1" strike="sngStrike" dirty="0"/>
              <a:t>Anmerkung 3: </a:t>
            </a:r>
            <a:r>
              <a:rPr lang="de-DE" i="1" strike="sngStrike" dirty="0"/>
              <a:t>Gemischte Wettkämpfe auf der Bahn sind in keinem Fall</a:t>
            </a:r>
            <a:r>
              <a:rPr lang="de-DE" strike="sngStrike" dirty="0"/>
              <a:t> </a:t>
            </a:r>
            <a:br>
              <a:rPr lang="de-DE" strike="sngStrike" dirty="0"/>
            </a:br>
            <a:r>
              <a:rPr lang="de-DE" i="1" strike="sngStrike" dirty="0"/>
              <a:t>durchzuführen, wenn dadurch Schrittmachen für oder Unterstützen von</a:t>
            </a:r>
            <a:r>
              <a:rPr lang="de-DE" strike="sngStrike" dirty="0"/>
              <a:t> </a:t>
            </a:r>
            <a:br>
              <a:rPr lang="de-DE" strike="sngStrike" dirty="0"/>
            </a:br>
            <a:r>
              <a:rPr lang="de-DE" i="1" strike="sngStrike" dirty="0"/>
              <a:t>Athleten eines Geschlechts durch Athleten des anderen Geschlechtes er- </a:t>
            </a:r>
            <a:br>
              <a:rPr lang="de-DE" i="1" strike="sngStrike" dirty="0"/>
            </a:br>
            <a:r>
              <a:rPr lang="de-DE" i="1" strike="sngStrike" dirty="0" err="1"/>
              <a:t>möglicht</a:t>
            </a:r>
            <a:r>
              <a:rPr lang="de-DE" i="1" strike="sngStrike" dirty="0"/>
              <a:t> wird.</a:t>
            </a:r>
            <a:endParaRPr lang="de-DE" b="1" strike="sngStrike"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Gemischte Wettkämpfe – Regel 147.2</a:t>
            </a:r>
          </a:p>
        </p:txBody>
      </p:sp>
    </p:spTree>
    <p:extLst>
      <p:ext uri="{BB962C8B-B14F-4D97-AF65-F5344CB8AC3E}">
        <p14:creationId xmlns:p14="http://schemas.microsoft.com/office/powerpoint/2010/main" val="603704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r>
              <a:rPr lang="de-DE" dirty="0"/>
              <a:t>Neu angeordnet und geändert:</a:t>
            </a:r>
          </a:p>
          <a:p>
            <a:r>
              <a:rPr lang="de-DE" dirty="0"/>
              <a:t>Ein Läufer, der seine vollständige und endgültige Startstellung eingenommen hat, darf erst mit seinem Start beginnen, nachdem er das Startsignal erhalten hat. Wenn er damit nach Meinung des Starters</a:t>
            </a:r>
            <a:r>
              <a:rPr lang="de-DE" b="1" dirty="0"/>
              <a:t> </a:t>
            </a:r>
            <a:r>
              <a:rPr lang="de-DE" dirty="0"/>
              <a:t>(einschließlich wie in Regel 129.6</a:t>
            </a:r>
            <a:r>
              <a:rPr lang="de-DE" b="1" dirty="0"/>
              <a:t>)</a:t>
            </a:r>
            <a:r>
              <a:rPr lang="de-DE" dirty="0"/>
              <a:t> früher begonnen hat, ist dies ein Fehlstart. </a:t>
            </a:r>
            <a:r>
              <a:rPr lang="de-DE" b="1" dirty="0"/>
              <a:t>Das Beginnen eines Startes ist definiert:</a:t>
            </a:r>
          </a:p>
          <a:p>
            <a:r>
              <a:rPr lang="de-DE" b="1" dirty="0"/>
              <a:t>a</a:t>
            </a:r>
            <a:r>
              <a:rPr lang="de-DE" b="1" i="1" dirty="0"/>
              <a:t> </a:t>
            </a:r>
            <a:r>
              <a:rPr lang="de-DE" b="1" dirty="0"/>
              <a:t>im Falle eines Tiefstarts, als jede Bewegung durch einen Läufer, die beinhaltet oder darin resultiert, dass ein Fuß oder beide Füße den Kontakt mit den Fußstützen des Startblocks oder eine Hand oder beide Hände den Kontakt zum Boden verlieren; und</a:t>
            </a:r>
            <a:br>
              <a:rPr lang="de-DE" b="1" dirty="0"/>
            </a:br>
            <a:r>
              <a:rPr lang="de-DE" b="1" dirty="0"/>
              <a:t>b</a:t>
            </a:r>
            <a:r>
              <a:rPr lang="de-DE" i="1" dirty="0"/>
              <a:t> </a:t>
            </a:r>
            <a:r>
              <a:rPr lang="de-DE" b="1" dirty="0"/>
              <a:t>im Falle eines Starts aus dem Stand, als jede Bewegung, die darin resultiert, dass ein Fuß oder beide Füße den Kontakt zum Boden verlieren.</a:t>
            </a:r>
            <a:r>
              <a:rPr lang="de-DE" i="1" dirty="0"/>
              <a:t/>
            </a:r>
            <a:br>
              <a:rPr lang="de-DE" i="1" dirty="0"/>
            </a:br>
            <a:r>
              <a:rPr lang="de-DE" b="1" dirty="0"/>
              <a:t>Wenn der Starter entscheidet, dass ein Athlet vor Erhalt des Startsignals mit einer Bewegung begann, die nicht gestoppt wurde und mit dem Beginn des Starts fortgefahren wurde, ist dies auch ein Fehlstart.</a:t>
            </a: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Der Start– </a:t>
            </a:r>
            <a:r>
              <a:rPr lang="de-DE"/>
              <a:t>Regel 162.7</a:t>
            </a:r>
            <a:endParaRPr lang="de-DE" dirty="0"/>
          </a:p>
        </p:txBody>
      </p:sp>
    </p:spTree>
    <p:extLst>
      <p:ext uri="{BB962C8B-B14F-4D97-AF65-F5344CB8AC3E}">
        <p14:creationId xmlns:p14="http://schemas.microsoft.com/office/powerpoint/2010/main" val="1466023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geändert:</a:t>
            </a:r>
          </a:p>
          <a:p>
            <a:r>
              <a:rPr lang="de-DE" b="1" i="1" dirty="0"/>
              <a:t>Anmerkung 1: </a:t>
            </a:r>
            <a:r>
              <a:rPr lang="de-DE" i="1" dirty="0"/>
              <a:t>Irgendeine </a:t>
            </a:r>
            <a:r>
              <a:rPr lang="de-DE" b="1" i="1" dirty="0"/>
              <a:t>andere</a:t>
            </a:r>
            <a:r>
              <a:rPr lang="de-DE" i="1" dirty="0"/>
              <a:t> Bewegung eines Läufers ist </a:t>
            </a:r>
            <a:r>
              <a:rPr lang="de-DE" b="1" i="1" dirty="0"/>
              <a:t>nicht</a:t>
            </a:r>
            <a:r>
              <a:rPr lang="de-DE" i="1" dirty="0"/>
              <a:t> als Beginn seines Starts zu betrachten. </a:t>
            </a:r>
            <a:r>
              <a:rPr lang="de-DE" i="1" strike="sngStrike" dirty="0"/>
              <a:t>wenn ein Fuß oder beide Füße den Kontakt mit den Fußstützen des Startblocks oder die Hand/Hände des Athleten den Kontakt zum Boden verlieren</a:t>
            </a:r>
            <a:r>
              <a:rPr lang="de-DE" i="1" dirty="0"/>
              <a:t>. Solche Umstände können gegebenenfalls zu einer Verwarnung oder Disqualifikation wegen unsportlichem Verhalten führen.</a:t>
            </a:r>
            <a:br>
              <a:rPr lang="de-DE" i="1" dirty="0"/>
            </a:br>
            <a:r>
              <a:rPr lang="de-DE" i="1" strike="sngStrike" dirty="0"/>
              <a:t>Jedoch, wenn der Starter entscheidet, dass ein Athlet vor Erhalt des Startsignals mit einer Bewegung begann, die nicht gestoppt wurde und mit dem Beginn des Starts fortgefahren wurde, ist dies ein Fehlstart.</a:t>
            </a:r>
            <a:endParaRPr lang="de-DE" strike="sngStrike"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Der Start– </a:t>
            </a:r>
            <a:r>
              <a:rPr lang="de-DE"/>
              <a:t>Regel 162.7</a:t>
            </a:r>
            <a:endParaRPr lang="de-DE" dirty="0"/>
          </a:p>
        </p:txBody>
      </p:sp>
    </p:spTree>
    <p:extLst>
      <p:ext uri="{BB962C8B-B14F-4D97-AF65-F5344CB8AC3E}">
        <p14:creationId xmlns:p14="http://schemas.microsoft.com/office/powerpoint/2010/main" val="17208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ergänzt:</a:t>
            </a:r>
          </a:p>
          <a:p>
            <a:r>
              <a:rPr lang="de-DE" dirty="0"/>
              <a:t>Verlässt ein Läufer freiwillig die Laufbahn, </a:t>
            </a:r>
            <a:r>
              <a:rPr lang="de-DE" b="1" dirty="0"/>
              <a:t>außer in Übereinstimmung mit Regel 170.6c </a:t>
            </a:r>
            <a:r>
              <a:rPr lang="de-DE" dirty="0"/>
              <a:t>darf er danach den Lauf nicht mehr fortsetzen. Dies ist als Aufgabe des Wettbewerbs </a:t>
            </a:r>
            <a:r>
              <a:rPr lang="de-DE" i="1" dirty="0"/>
              <a:t>(bzw.</a:t>
            </a:r>
            <a:r>
              <a:rPr lang="de-DE" dirty="0"/>
              <a:t> </a:t>
            </a:r>
            <a:r>
              <a:rPr lang="de-DE" i="1" dirty="0"/>
              <a:t>Disziplin eines Mehrkampfes)</a:t>
            </a:r>
            <a:r>
              <a:rPr lang="de-DE" dirty="0"/>
              <a:t> zu erfassen. Sollte der Läufer versuchen den Lauf wieder aufzunehmen, ist er vom Schiedsrichter zu disqualifizieren.</a:t>
            </a: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Der Lauf – Regel 163.6</a:t>
            </a:r>
          </a:p>
        </p:txBody>
      </p:sp>
    </p:spTree>
    <p:extLst>
      <p:ext uri="{BB962C8B-B14F-4D97-AF65-F5344CB8AC3E}">
        <p14:creationId xmlns:p14="http://schemas.microsoft.com/office/powerpoint/2010/main" val="105841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Alle in Regel 1.1 aufgeführten internationalen Veranstaltungen müssen gemäß </a:t>
            </a:r>
            <a:br>
              <a:rPr lang="de-DE" dirty="0"/>
            </a:br>
            <a:r>
              <a:rPr lang="de-DE" dirty="0"/>
              <a:t>den Regeln der IAAF durchgeführt werden. </a:t>
            </a:r>
            <a:br>
              <a:rPr lang="de-DE" dirty="0"/>
            </a:br>
            <a:r>
              <a:rPr lang="de-DE" dirty="0"/>
              <a:t>In allen Veranstaltungen </a:t>
            </a:r>
            <a:r>
              <a:rPr lang="de-DE" b="1" strike="sngStrike" dirty="0"/>
              <a:t>mit Ausnahme der Weltmeisterschaften und der </a:t>
            </a:r>
            <a:br>
              <a:rPr lang="de-DE" b="1" strike="sngStrike" dirty="0"/>
            </a:br>
            <a:r>
              <a:rPr lang="de-DE" b="1" strike="sngStrike" dirty="0"/>
              <a:t>Olympischen Spiele</a:t>
            </a:r>
            <a:r>
              <a:rPr lang="de-DE" dirty="0"/>
              <a:t> können Wettbewerbe in von den Technischen Regeln der </a:t>
            </a:r>
            <a:br>
              <a:rPr lang="de-DE" dirty="0"/>
            </a:br>
            <a:r>
              <a:rPr lang="de-DE" dirty="0"/>
              <a:t>IAAF abweichendem Format durchgeführt werden. Diese Regelungen dürfen </a:t>
            </a:r>
            <a:br>
              <a:rPr lang="de-DE" dirty="0"/>
            </a:br>
            <a:r>
              <a:rPr lang="de-DE" dirty="0"/>
              <a:t>den Wettkämpfern nicht mehr Rechte geben als die aktuellen Regeln. Sie sind </a:t>
            </a:r>
            <a:br>
              <a:rPr lang="de-DE" dirty="0"/>
            </a:br>
            <a:r>
              <a:rPr lang="de-DE" dirty="0"/>
              <a:t>von den zuständigen Organisationen zu treffen, unter deren Kontrolle die Veranstaltungen stattfinden.</a:t>
            </a:r>
            <a:br>
              <a:rPr lang="de-DE" dirty="0"/>
            </a:br>
            <a:endParaRPr lang="en-GB"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Allgemein – Regel 100</a:t>
            </a:r>
          </a:p>
        </p:txBody>
      </p:sp>
    </p:spTree>
    <p:extLst>
      <p:ext uri="{BB962C8B-B14F-4D97-AF65-F5344CB8AC3E}">
        <p14:creationId xmlns:p14="http://schemas.microsoft.com/office/powerpoint/2010/main" val="311910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geändert:</a:t>
            </a:r>
          </a:p>
          <a:p>
            <a:r>
              <a:rPr lang="en-GB" b="1" dirty="0"/>
              <a:t>14	</a:t>
            </a:r>
            <a:r>
              <a:rPr lang="de-DE" dirty="0"/>
              <a:t> Zwischenzeiten und vorläufige Siegerzeiten können offiziell angesagt </a:t>
            </a:r>
            <a:br>
              <a:rPr lang="de-DE" dirty="0"/>
            </a:br>
            <a:r>
              <a:rPr lang="de-DE" dirty="0"/>
              <a:t>und/oder angezeigt werden. Im Übrigen dürfen diese Zeiten den Wettkämpfern von Personen aus dem Wettkampfbereich (Innenraum) heraus nur mitgeteilt werden, wenn der entsprechende Schiedsrichter, dies vorher erlaubt hat, </a:t>
            </a:r>
            <a:r>
              <a:rPr lang="de-DE" b="1" dirty="0"/>
              <a:t>der nicht mehr als jeweils eine Person berechtigen oder benennen möge, Zeiten an nicht mehr als 2 vereinbarten Zeitmesspunkten mitzuteilen</a:t>
            </a:r>
            <a:r>
              <a:rPr lang="de-DE" dirty="0"/>
              <a:t>.  </a:t>
            </a:r>
            <a:r>
              <a:rPr lang="de-DE" strike="sngStrike" dirty="0"/>
              <a:t>Diese Genehmigung darf nur erteilt werden, wenn für die Wettkämpfer keine Zeitanzeigen an den entsprechenden Punkten einsehbar sind und diese Zeiten allen am Lauf teilnehmenden Wettkämpfern mitgeteilt werden.</a:t>
            </a:r>
            <a:endParaRPr lang="de-DE" b="1" i="1" strike="sngStrike" dirty="0"/>
          </a:p>
        </p:txBody>
      </p:sp>
      <p:sp>
        <p:nvSpPr>
          <p:cNvPr id="3" name="Titel 2"/>
          <p:cNvSpPr>
            <a:spLocks noGrp="1"/>
          </p:cNvSpPr>
          <p:nvPr>
            <p:ph type="title"/>
          </p:nvPr>
        </p:nvSpPr>
        <p:spPr/>
        <p:txBody>
          <a:bodyPr/>
          <a:lstStyle/>
          <a:p>
            <a:r>
              <a:rPr lang="de-DE" dirty="0"/>
              <a:t>Der Lauf – Regel 163.14</a:t>
            </a:r>
          </a:p>
        </p:txBody>
      </p:sp>
    </p:spTree>
    <p:extLst>
      <p:ext uri="{BB962C8B-B14F-4D97-AF65-F5344CB8AC3E}">
        <p14:creationId xmlns:p14="http://schemas.microsoft.com/office/powerpoint/2010/main" val="4055507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Neuer Unterpunkt hinzugefügt:</a:t>
            </a:r>
          </a:p>
          <a:p>
            <a:r>
              <a:rPr lang="de-DE" dirty="0"/>
              <a:t>Erfrischungen</a:t>
            </a:r>
            <a:r>
              <a:rPr lang="en-GB" b="1" dirty="0"/>
              <a:t/>
            </a:r>
            <a:br>
              <a:rPr lang="en-GB" b="1" dirty="0"/>
            </a:br>
            <a:r>
              <a:rPr lang="en-GB" b="1" dirty="0"/>
              <a:t>(c)	</a:t>
            </a:r>
            <a:r>
              <a:rPr lang="de-DE" b="1" dirty="0"/>
              <a:t>Ein Läufer kann zu jeder Zeit Wasser oder Erfrischungen in der Hand oder am Körper befestigt mitführen, vorausgesetzt dies wurde vom Start an mitgeführt oder an einer offiziellen Erfrischungs- oder Verpflegungsstation auf- oder angenommen.</a:t>
            </a:r>
          </a:p>
        </p:txBody>
      </p:sp>
      <p:sp>
        <p:nvSpPr>
          <p:cNvPr id="3" name="Titel 2"/>
          <p:cNvSpPr>
            <a:spLocks noGrp="1"/>
          </p:cNvSpPr>
          <p:nvPr>
            <p:ph type="title"/>
          </p:nvPr>
        </p:nvSpPr>
        <p:spPr/>
        <p:txBody>
          <a:bodyPr/>
          <a:lstStyle/>
          <a:p>
            <a:r>
              <a:rPr lang="de-DE" dirty="0"/>
              <a:t>Der Lauf – Regel 163.15</a:t>
            </a:r>
          </a:p>
        </p:txBody>
      </p:sp>
    </p:spTree>
    <p:extLst>
      <p:ext uri="{BB962C8B-B14F-4D97-AF65-F5344CB8AC3E}">
        <p14:creationId xmlns:p14="http://schemas.microsoft.com/office/powerpoint/2010/main" val="1668263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ergänzt:</a:t>
            </a:r>
          </a:p>
          <a:p>
            <a:r>
              <a:rPr lang="de-DE" b="1" i="1" dirty="0"/>
              <a:t>Vollautomatisches Zielbildverfahren</a:t>
            </a:r>
            <a:r>
              <a:rPr lang="en-GB" b="1" dirty="0"/>
              <a:t/>
            </a:r>
            <a:br>
              <a:rPr lang="en-GB" b="1" dirty="0"/>
            </a:br>
            <a:r>
              <a:rPr lang="de-DE" strike="sngStrike" dirty="0"/>
              <a:t>13. Bei allen Veranstaltungen sollte eine den IAAF Regeln entsprechende </a:t>
            </a:r>
            <a:br>
              <a:rPr lang="de-DE" strike="sngStrike" dirty="0"/>
            </a:br>
            <a:r>
              <a:rPr lang="de-DE" strike="sngStrike" dirty="0"/>
              <a:t>vollautomatische Zielbildanlage eingesetzt werden.</a:t>
            </a:r>
            <a:br>
              <a:rPr lang="de-DE" strike="sngStrike" dirty="0"/>
            </a:br>
            <a:r>
              <a:rPr lang="de-DE" b="1" i="1" dirty="0"/>
              <a:t>System</a:t>
            </a:r>
            <a:br>
              <a:rPr lang="de-DE" b="1" i="1" dirty="0"/>
            </a:br>
            <a:r>
              <a:rPr lang="de-DE" dirty="0"/>
              <a:t>1</a:t>
            </a:r>
            <a:r>
              <a:rPr lang="de-DE" b="1" dirty="0"/>
              <a:t>3</a:t>
            </a:r>
            <a:r>
              <a:rPr lang="de-DE" dirty="0"/>
              <a:t>. </a:t>
            </a:r>
            <a:r>
              <a:rPr lang="de-DE" b="1" dirty="0"/>
              <a:t>Eine vollautomatische Zielbildanlage </a:t>
            </a:r>
            <a:r>
              <a:rPr lang="de-DE" strike="sngStrike" dirty="0"/>
              <a:t>Das System </a:t>
            </a:r>
            <a:r>
              <a:rPr lang="de-DE" dirty="0"/>
              <a:t>muss getestet sein und einen Genauigkeitsnachweis besitzen, der zum Zeitpunkt des Wettkampfs nicht älter als 4 Jahre ist und Folgendes beinhaltet:</a:t>
            </a:r>
          </a:p>
        </p:txBody>
      </p:sp>
      <p:sp>
        <p:nvSpPr>
          <p:cNvPr id="3" name="Titel 2"/>
          <p:cNvSpPr>
            <a:spLocks noGrp="1"/>
          </p:cNvSpPr>
          <p:nvPr>
            <p:ph type="title"/>
          </p:nvPr>
        </p:nvSpPr>
        <p:spPr/>
        <p:txBody>
          <a:bodyPr/>
          <a:lstStyle/>
          <a:p>
            <a:r>
              <a:rPr lang="de-DE" dirty="0"/>
              <a:t>Zeitmessung und </a:t>
            </a:r>
            <a:r>
              <a:rPr lang="de-DE" dirty="0" err="1"/>
              <a:t>Zielbild</a:t>
            </a:r>
            <a:r>
              <a:rPr lang="de-DE" dirty="0"/>
              <a:t> – Regel 165.13</a:t>
            </a:r>
          </a:p>
        </p:txBody>
      </p:sp>
    </p:spTree>
    <p:extLst>
      <p:ext uri="{BB962C8B-B14F-4D97-AF65-F5344CB8AC3E}">
        <p14:creationId xmlns:p14="http://schemas.microsoft.com/office/powerpoint/2010/main" val="1129781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r>
              <a:rPr lang="de-DE" dirty="0"/>
              <a:t>ergänzt:</a:t>
            </a:r>
          </a:p>
          <a:p>
            <a:r>
              <a:rPr lang="de-DE" b="1" dirty="0"/>
              <a:t>17</a:t>
            </a:r>
            <a:r>
              <a:rPr lang="de-DE" dirty="0"/>
              <a:t> Ein System, das </a:t>
            </a:r>
            <a:r>
              <a:rPr lang="de-DE" strike="sngStrike" dirty="0"/>
              <a:t>entweder beim Start oder </a:t>
            </a:r>
            <a:r>
              <a:rPr lang="de-DE" dirty="0"/>
              <a:t>beim Zieleinlauf </a:t>
            </a:r>
            <a:r>
              <a:rPr lang="de-DE" dirty="0" err="1"/>
              <a:t>automa</a:t>
            </a:r>
            <a:r>
              <a:rPr lang="de-DE" i="1" dirty="0"/>
              <a:t>- </a:t>
            </a:r>
            <a:br>
              <a:rPr lang="de-DE" i="1" dirty="0"/>
            </a:br>
            <a:r>
              <a:rPr lang="de-DE" dirty="0"/>
              <a:t>tisch arbeitet, aber nicht bei</a:t>
            </a:r>
            <a:r>
              <a:rPr lang="de-DE" b="1" dirty="0"/>
              <a:t>m</a:t>
            </a:r>
            <a:r>
              <a:rPr lang="de-DE" dirty="0"/>
              <a:t> </a:t>
            </a:r>
            <a:r>
              <a:rPr lang="de-DE" strike="sngStrike" dirty="0"/>
              <a:t>beiden </a:t>
            </a:r>
            <a:r>
              <a:rPr lang="de-DE" b="1" dirty="0"/>
              <a:t>Start</a:t>
            </a:r>
            <a:r>
              <a:rPr lang="de-DE" dirty="0"/>
              <a:t>, produziert </a:t>
            </a:r>
            <a:r>
              <a:rPr lang="de-DE" strike="sngStrike" dirty="0"/>
              <a:t>weder</a:t>
            </a:r>
            <a:r>
              <a:rPr lang="de-DE" dirty="0"/>
              <a:t> Handzeiten </a:t>
            </a:r>
            <a:br>
              <a:rPr lang="de-DE" dirty="0"/>
            </a:br>
            <a:r>
              <a:rPr lang="de-DE" strike="sngStrike" dirty="0"/>
              <a:t>noch vollautomatisch gemessene Zeiten und darf daher nicht für die </a:t>
            </a:r>
            <a:br>
              <a:rPr lang="de-DE" strike="sngStrike" dirty="0"/>
            </a:br>
            <a:r>
              <a:rPr lang="de-DE" strike="sngStrike" dirty="0"/>
              <a:t>Ermittlung offizieller Zeiten verwendet werden</a:t>
            </a:r>
            <a:r>
              <a:rPr lang="de-DE" dirty="0"/>
              <a:t>, </a:t>
            </a:r>
            <a:r>
              <a:rPr lang="de-DE" b="1" dirty="0"/>
              <a:t>vorausgesetzt das System wurde in Übereinstimmung mit Regel 165.7 oder mit vergleichbarer Genauigkeit gestartet</a:t>
            </a:r>
            <a:r>
              <a:rPr lang="de-DE" dirty="0"/>
              <a:t>. </a:t>
            </a:r>
            <a:r>
              <a:rPr lang="de-DE" strike="sngStrike" dirty="0"/>
              <a:t>In diesem Fall dürfen die von einem </a:t>
            </a:r>
            <a:r>
              <a:rPr lang="de-DE" strike="sngStrike" dirty="0" err="1"/>
              <a:t>Zielbild</a:t>
            </a:r>
            <a:r>
              <a:rPr lang="de-DE" strike="sngStrike" dirty="0"/>
              <a:t> abgelesenen Zeiten unter keinen Umständen als offiziell betrachtet werden, aber .</a:t>
            </a:r>
            <a:r>
              <a:rPr lang="de-DE" dirty="0"/>
              <a:t>Das </a:t>
            </a:r>
            <a:r>
              <a:rPr lang="de-DE" dirty="0" err="1"/>
              <a:t>Zielbild</a:t>
            </a:r>
            <a:r>
              <a:rPr lang="de-DE" dirty="0"/>
              <a:t> kann als Hilfsmittel bei der Feststellung der Platzierung und zur Anpassung der Zeitabstände zwischen den Läufern herangezogen werden.</a:t>
            </a:r>
            <a:br>
              <a:rPr lang="de-DE" dirty="0"/>
            </a:br>
            <a:r>
              <a:rPr lang="de-DE" b="1" dirty="0"/>
              <a:t>18</a:t>
            </a:r>
            <a:r>
              <a:rPr lang="de-DE" dirty="0"/>
              <a:t> </a:t>
            </a:r>
            <a:r>
              <a:rPr lang="de-DE" b="1" dirty="0"/>
              <a:t>Ein System, das automatisch beim Start aber nicht beim Zieleinlauf arbeitet, produziert weder Handzeiten noch vollautomatisch gemessene Zeiten und darf daher nicht für die Ermittlung offizieller Zeiten verwendet werden.</a:t>
            </a:r>
          </a:p>
        </p:txBody>
      </p:sp>
      <p:sp>
        <p:nvSpPr>
          <p:cNvPr id="3" name="Titel 2"/>
          <p:cNvSpPr>
            <a:spLocks noGrp="1"/>
          </p:cNvSpPr>
          <p:nvPr>
            <p:ph type="title"/>
          </p:nvPr>
        </p:nvSpPr>
        <p:spPr/>
        <p:txBody>
          <a:bodyPr/>
          <a:lstStyle/>
          <a:p>
            <a:r>
              <a:rPr lang="de-DE" dirty="0"/>
              <a:t>Zeitmessung und </a:t>
            </a:r>
            <a:r>
              <a:rPr lang="de-DE" dirty="0" err="1"/>
              <a:t>Zielbild</a:t>
            </a:r>
            <a:r>
              <a:rPr lang="de-DE" dirty="0"/>
              <a:t> – Regel 165.17/18</a:t>
            </a:r>
          </a:p>
        </p:txBody>
      </p:sp>
    </p:spTree>
    <p:extLst>
      <p:ext uri="{BB962C8B-B14F-4D97-AF65-F5344CB8AC3E}">
        <p14:creationId xmlns:p14="http://schemas.microsoft.com/office/powerpoint/2010/main" val="1726968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Anmerkung hinzugefügt:</a:t>
            </a:r>
          </a:p>
          <a:p>
            <a:r>
              <a:rPr lang="de-DE" b="1" i="1" dirty="0"/>
              <a:t>Weiterkommen</a:t>
            </a:r>
          </a:p>
          <a:p>
            <a:r>
              <a:rPr lang="en-GB" b="1" dirty="0"/>
              <a:t>8.	</a:t>
            </a:r>
            <a:r>
              <a:rPr lang="de-DE" dirty="0"/>
              <a:t> Aus allen Vorrunden sollen die Tabellen, wenn umsetzbar, zulassen, dass </a:t>
            </a:r>
            <a:br>
              <a:rPr lang="de-DE" dirty="0"/>
            </a:br>
            <a:r>
              <a:rPr lang="de-DE" dirty="0"/>
              <a:t>sich mindestens der Erste und der Zweite qualifizieren und es wird </a:t>
            </a:r>
            <a:r>
              <a:rPr lang="de-DE" dirty="0" err="1"/>
              <a:t>emp</a:t>
            </a:r>
            <a:r>
              <a:rPr lang="de-DE" dirty="0"/>
              <a:t>- </a:t>
            </a:r>
            <a:br>
              <a:rPr lang="de-DE" dirty="0"/>
            </a:br>
            <a:r>
              <a:rPr lang="de-DE" dirty="0"/>
              <a:t>fohlen, dass sich, wenn möglich, zumindest noch der Dritte jeden Laufes </a:t>
            </a:r>
            <a:br>
              <a:rPr lang="de-DE" dirty="0"/>
            </a:br>
            <a:r>
              <a:rPr lang="de-DE" dirty="0"/>
              <a:t>für die nächste Runde qualifiziert…</a:t>
            </a:r>
            <a:r>
              <a:rPr lang="de-DE" b="1" dirty="0"/>
              <a:t/>
            </a:r>
            <a:br>
              <a:rPr lang="de-DE" b="1" dirty="0"/>
            </a:br>
            <a:r>
              <a:rPr lang="de-DE" b="1" i="1" dirty="0"/>
              <a:t>Anmerkung: In Läufen länger als 800m in denen Runden durchgeführt werden, wird empfohlen , dass sich nur eine geringe Anzahl an Läufern über die Zeit qualifizieren.</a:t>
            </a:r>
          </a:p>
        </p:txBody>
      </p:sp>
      <p:sp>
        <p:nvSpPr>
          <p:cNvPr id="3" name="Titel 2"/>
          <p:cNvSpPr>
            <a:spLocks noGrp="1"/>
          </p:cNvSpPr>
          <p:nvPr>
            <p:ph type="title"/>
          </p:nvPr>
        </p:nvSpPr>
        <p:spPr/>
        <p:txBody>
          <a:bodyPr>
            <a:normAutofit/>
          </a:bodyPr>
          <a:lstStyle/>
          <a:p>
            <a:r>
              <a:rPr lang="de-DE" dirty="0"/>
              <a:t>Setzen, Auslosen und Qualifikation bei Bahnwettbewerben – Regel 166.8</a:t>
            </a:r>
          </a:p>
        </p:txBody>
      </p:sp>
    </p:spTree>
    <p:extLst>
      <p:ext uri="{BB962C8B-B14F-4D97-AF65-F5344CB8AC3E}">
        <p14:creationId xmlns:p14="http://schemas.microsoft.com/office/powerpoint/2010/main" val="102029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Geändert und ergänzt:</a:t>
            </a:r>
          </a:p>
          <a:p>
            <a:r>
              <a:rPr lang="de-DE" dirty="0"/>
              <a:t>Alle Hürdenwettbewerbe müssen in Einzelbahnen gelaufen werden. </a:t>
            </a:r>
            <a:br>
              <a:rPr lang="de-DE" dirty="0"/>
            </a:br>
            <a:r>
              <a:rPr lang="de-DE" dirty="0"/>
              <a:t>Jeder Läufer muss dabei </a:t>
            </a:r>
            <a:r>
              <a:rPr lang="de-DE" strike="sngStrike" dirty="0"/>
              <a:t>immer in seiner eigenen Bahn bleiben und </a:t>
            </a:r>
            <a:r>
              <a:rPr lang="de-DE" dirty="0"/>
              <a:t>über </a:t>
            </a:r>
            <a:r>
              <a:rPr lang="de-DE" b="1" dirty="0"/>
              <a:t>jede </a:t>
            </a:r>
            <a:r>
              <a:rPr lang="de-DE" dirty="0"/>
              <a:t> Hürden </a:t>
            </a:r>
            <a:r>
              <a:rPr lang="de-DE" strike="sngStrike" dirty="0"/>
              <a:t>in seiner Bahn </a:t>
            </a:r>
            <a:r>
              <a:rPr lang="de-DE" dirty="0"/>
              <a:t>laufen </a:t>
            </a:r>
            <a:r>
              <a:rPr lang="de-DE" b="1" dirty="0"/>
              <a:t>und durchgängig  </a:t>
            </a:r>
            <a:r>
              <a:rPr lang="de-DE" dirty="0"/>
              <a:t>in seiner eigenen Bahn </a:t>
            </a:r>
            <a:r>
              <a:rPr lang="de-DE" b="1" dirty="0"/>
              <a:t>bleiben</a:t>
            </a:r>
            <a:r>
              <a:rPr lang="de-DE" dirty="0"/>
              <a:t>, </a:t>
            </a:r>
            <a:r>
              <a:rPr lang="de-DE" strike="sngStrike" dirty="0"/>
              <a:t>ausgenommen von Umständen, die in </a:t>
            </a:r>
            <a:br>
              <a:rPr lang="de-DE" strike="sngStrike" dirty="0"/>
            </a:br>
            <a:r>
              <a:rPr lang="de-DE" strike="sngStrike" dirty="0"/>
              <a:t>Regel 163.4 genannt sind. Ein Athlet ist auch zu disqualifizieren, wenn er </a:t>
            </a:r>
            <a:br>
              <a:rPr lang="de-DE" strike="sngStrike" dirty="0"/>
            </a:br>
            <a:r>
              <a:rPr lang="de-DE" strike="sngStrike" dirty="0"/>
              <a:t>direkt oder indirekt eine Hürde in einer anderen Bahn umwirft oder </a:t>
            </a:r>
            <a:r>
              <a:rPr lang="de-DE" strike="sngStrike" dirty="0" err="1"/>
              <a:t>we</a:t>
            </a:r>
            <a:r>
              <a:rPr lang="de-DE" strike="sngStrike" dirty="0"/>
              <a:t>- </a:t>
            </a:r>
            <a:br>
              <a:rPr lang="de-DE" strike="sngStrike" dirty="0"/>
            </a:br>
            <a:r>
              <a:rPr lang="de-DE" strike="sngStrike" dirty="0" err="1"/>
              <a:t>sentlich</a:t>
            </a:r>
            <a:r>
              <a:rPr lang="de-DE" strike="sngStrike" dirty="0"/>
              <a:t> verschiebt außer es hat keine Auswirkung oder Behinderung für </a:t>
            </a:r>
            <a:br>
              <a:rPr lang="de-DE" strike="sngStrike" dirty="0"/>
            </a:br>
            <a:r>
              <a:rPr lang="de-DE" strike="sngStrike" dirty="0"/>
              <a:t>irgendeinen anderen Läufer in dem Lauf und Regel 168.7a ist nicht </a:t>
            </a:r>
            <a:r>
              <a:rPr lang="de-DE" strike="sngStrike" dirty="0" err="1"/>
              <a:t>ver</a:t>
            </a:r>
            <a:r>
              <a:rPr lang="de-DE" strike="sngStrike" dirty="0"/>
              <a:t>- </a:t>
            </a:r>
            <a:br>
              <a:rPr lang="de-DE" strike="sngStrike" dirty="0"/>
            </a:br>
            <a:r>
              <a:rPr lang="de-DE" strike="sngStrike" dirty="0" err="1"/>
              <a:t>letzt</a:t>
            </a:r>
            <a:r>
              <a:rPr lang="de-DE" dirty="0"/>
              <a:t>.</a:t>
            </a:r>
            <a:r>
              <a:rPr lang="de-DE" b="1" dirty="0"/>
              <a:t>.</a:t>
            </a:r>
            <a:r>
              <a:rPr lang="de-DE" dirty="0"/>
              <a:t> </a:t>
            </a:r>
            <a:r>
              <a:rPr lang="de-DE" b="1" dirty="0"/>
              <a:t>Tut er das nicht, führt das zur Disqualifikation, außer Regel 163.4 trifft zu.</a:t>
            </a:r>
          </a:p>
        </p:txBody>
      </p:sp>
      <p:sp>
        <p:nvSpPr>
          <p:cNvPr id="3" name="Titel 2"/>
          <p:cNvSpPr>
            <a:spLocks noGrp="1"/>
          </p:cNvSpPr>
          <p:nvPr>
            <p:ph type="title"/>
          </p:nvPr>
        </p:nvSpPr>
        <p:spPr/>
        <p:txBody>
          <a:bodyPr>
            <a:normAutofit/>
          </a:bodyPr>
          <a:lstStyle/>
          <a:p>
            <a:r>
              <a:rPr lang="de-DE" dirty="0"/>
              <a:t>Hürdenläufe– Regel 168.6</a:t>
            </a:r>
          </a:p>
        </p:txBody>
      </p:sp>
    </p:spTree>
    <p:extLst>
      <p:ext uri="{BB962C8B-B14F-4D97-AF65-F5344CB8AC3E}">
        <p14:creationId xmlns:p14="http://schemas.microsoft.com/office/powerpoint/2010/main" val="2383141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r>
              <a:rPr lang="de-DE" dirty="0"/>
              <a:t>Geändert und ergänzt:</a:t>
            </a:r>
          </a:p>
          <a:p>
            <a:r>
              <a:rPr lang="de-DE" strike="sngStrike" dirty="0"/>
              <a:t>Jeder Läufer muss jede Hürde überlaufen. Tut er das nicht, führt das zur </a:t>
            </a:r>
            <a:br>
              <a:rPr lang="de-DE" strike="sngStrike" dirty="0"/>
            </a:br>
            <a:r>
              <a:rPr lang="de-DE" strike="sngStrike" dirty="0"/>
              <a:t>Disqualifikation. </a:t>
            </a:r>
            <a:br>
              <a:rPr lang="de-DE" strike="sngStrike" dirty="0"/>
            </a:br>
            <a:r>
              <a:rPr lang="de-DE" dirty="0"/>
              <a:t>Außerdem muss ein Läufer disqualifiziert werden, wenn:</a:t>
            </a:r>
            <a:br>
              <a:rPr lang="de-DE" dirty="0"/>
            </a:br>
            <a:r>
              <a:rPr lang="de-DE" dirty="0"/>
              <a:t>a sein Fuß oder Bein im Augenblick der Überquerung neben der Hürde </a:t>
            </a:r>
            <a:br>
              <a:rPr lang="de-DE" dirty="0"/>
            </a:br>
            <a:r>
              <a:rPr lang="de-DE" dirty="0"/>
              <a:t>(an beliebiger Seite) unter dem Niveau der Oberkante der Hürde ist.</a:t>
            </a:r>
            <a:br>
              <a:rPr lang="de-DE" dirty="0"/>
            </a:br>
            <a:r>
              <a:rPr lang="de-DE" dirty="0"/>
              <a:t>b </a:t>
            </a:r>
            <a:r>
              <a:rPr lang="de-DE" b="1" dirty="0"/>
              <a:t>er</a:t>
            </a:r>
            <a:r>
              <a:rPr lang="de-DE" dirty="0"/>
              <a:t> </a:t>
            </a:r>
            <a:r>
              <a:rPr lang="de-DE" strike="sngStrike" dirty="0"/>
              <a:t>nach Meinung des Schiedsrichters</a:t>
            </a:r>
            <a:r>
              <a:rPr lang="de-DE" dirty="0"/>
              <a:t> </a:t>
            </a:r>
            <a:r>
              <a:rPr lang="de-DE" b="1" dirty="0"/>
              <a:t>irgendeine Hürde </a:t>
            </a:r>
            <a:r>
              <a:rPr lang="de-DE" strike="sngStrike" dirty="0"/>
              <a:t>absichtlich</a:t>
            </a:r>
            <a:r>
              <a:rPr lang="de-DE" dirty="0"/>
              <a:t> </a:t>
            </a:r>
            <a:br>
              <a:rPr lang="de-DE" dirty="0"/>
            </a:br>
            <a:r>
              <a:rPr lang="de-DE" b="1" dirty="0"/>
              <a:t>durch Hand, Körper oder die Oberseite des führenden (Schwung-)Beins umwirft oder verschiebt; oder</a:t>
            </a:r>
            <a:br>
              <a:rPr lang="de-DE" b="1" dirty="0"/>
            </a:br>
            <a:r>
              <a:rPr lang="de-DE" b="1" dirty="0"/>
              <a:t>c er direkt oder indirekt eine Hürde in seiner oder einer anderen Bahn umwirft oder verschiebt in der Art, dass es Auswirkung oder Behinderung für </a:t>
            </a:r>
            <a:br>
              <a:rPr lang="de-DE" b="1" dirty="0"/>
            </a:br>
            <a:r>
              <a:rPr lang="de-DE" b="1" dirty="0"/>
              <a:t>irgendeinen anderen Läufer in dem Lauf hat und/oder auch eine andere Regel  verletzt ist.</a:t>
            </a:r>
          </a:p>
        </p:txBody>
      </p:sp>
      <p:sp>
        <p:nvSpPr>
          <p:cNvPr id="3" name="Titel 2"/>
          <p:cNvSpPr>
            <a:spLocks noGrp="1"/>
          </p:cNvSpPr>
          <p:nvPr>
            <p:ph type="title"/>
          </p:nvPr>
        </p:nvSpPr>
        <p:spPr/>
        <p:txBody>
          <a:bodyPr>
            <a:normAutofit/>
          </a:bodyPr>
          <a:lstStyle/>
          <a:p>
            <a:r>
              <a:rPr lang="de-DE" dirty="0"/>
              <a:t>Hürdenläufe– Regel 168.6</a:t>
            </a:r>
          </a:p>
        </p:txBody>
      </p:sp>
    </p:spTree>
    <p:extLst>
      <p:ext uri="{BB962C8B-B14F-4D97-AF65-F5344CB8AC3E}">
        <p14:creationId xmlns:p14="http://schemas.microsoft.com/office/powerpoint/2010/main" val="324657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Neu nummeriert:</a:t>
            </a:r>
          </a:p>
          <a:p>
            <a:r>
              <a:rPr lang="de-DE" b="1" dirty="0"/>
              <a:t>7</a:t>
            </a:r>
            <a:r>
              <a:rPr lang="de-DE" strike="sngStrike" dirty="0"/>
              <a:t>8</a:t>
            </a:r>
            <a:r>
              <a:rPr lang="de-DE" dirty="0"/>
              <a:t>. Mit Ausnahme des Tatbestands in Regel 168.6 führt das Um- </a:t>
            </a:r>
            <a:br>
              <a:rPr lang="de-DE" dirty="0"/>
            </a:br>
            <a:r>
              <a:rPr lang="de-DE" dirty="0"/>
              <a:t>werfen von Hürden weder zur Disqualifikation noch verhindert dies die </a:t>
            </a:r>
            <a:br>
              <a:rPr lang="de-DE" dirty="0"/>
            </a:br>
            <a:r>
              <a:rPr lang="de-DE" dirty="0"/>
              <a:t>Anerkennung eines Rekords</a:t>
            </a:r>
          </a:p>
        </p:txBody>
      </p:sp>
      <p:sp>
        <p:nvSpPr>
          <p:cNvPr id="3" name="Titel 2"/>
          <p:cNvSpPr>
            <a:spLocks noGrp="1"/>
          </p:cNvSpPr>
          <p:nvPr>
            <p:ph type="title"/>
          </p:nvPr>
        </p:nvSpPr>
        <p:spPr/>
        <p:txBody>
          <a:bodyPr>
            <a:normAutofit/>
          </a:bodyPr>
          <a:lstStyle/>
          <a:p>
            <a:r>
              <a:rPr lang="de-DE" dirty="0"/>
              <a:t>Hürdenläufe– Regel 168.7</a:t>
            </a:r>
          </a:p>
        </p:txBody>
      </p:sp>
    </p:spTree>
    <p:extLst>
      <p:ext uri="{BB962C8B-B14F-4D97-AF65-F5344CB8AC3E}">
        <p14:creationId xmlns:p14="http://schemas.microsoft.com/office/powerpoint/2010/main" val="215184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Geändert und ergänzt:</a:t>
            </a:r>
          </a:p>
          <a:p>
            <a:r>
              <a:rPr lang="de-DE" dirty="0"/>
              <a:t>5. Die Hindernisse für Wettbewerbe der </a:t>
            </a:r>
            <a:r>
              <a:rPr lang="de-DE" b="1" dirty="0"/>
              <a:t>Männer und U20 männlich</a:t>
            </a:r>
            <a:r>
              <a:rPr lang="de-DE" dirty="0"/>
              <a:t>, </a:t>
            </a:r>
            <a:r>
              <a:rPr lang="de-DE" strike="sngStrike" dirty="0"/>
              <a:t>Boys</a:t>
            </a:r>
            <a:r>
              <a:rPr lang="de-DE" dirty="0"/>
              <a:t> müssen 0,914m (±3mm), </a:t>
            </a:r>
            <a:r>
              <a:rPr lang="de-DE" b="1" dirty="0"/>
              <a:t>für U18 männlich 0,838m (±3mm), </a:t>
            </a:r>
            <a:r>
              <a:rPr lang="de-DE" dirty="0"/>
              <a:t>für Wettbewerbe der Frauen</a:t>
            </a:r>
            <a:r>
              <a:rPr lang="de-DE" strike="sngStrike" dirty="0"/>
              <a:t>, und Girls </a:t>
            </a:r>
            <a:r>
              <a:rPr lang="de-DE" dirty="0"/>
              <a:t>0,762m (±3mm) hoch und jeweils mindestens 3,94m breit sein. Der Querschnitt aller Hindernisbalken muss quadratisch sein, mit einer Kantenlänge von 0,127m. </a:t>
            </a:r>
            <a:br>
              <a:rPr lang="de-DE" dirty="0"/>
            </a:br>
            <a:r>
              <a:rPr lang="de-DE" dirty="0"/>
              <a:t>Jedes Hindernis muss zwischen 80kg und 100kg schwer sein und muss </a:t>
            </a:r>
            <a:br>
              <a:rPr lang="de-DE" dirty="0"/>
            </a:br>
            <a:r>
              <a:rPr lang="de-DE" dirty="0"/>
              <a:t>auf beiden Seiten einen 1,20m bis 1,40m langen Fuß haben </a:t>
            </a:r>
            <a:r>
              <a:rPr lang="de-DE" i="1" dirty="0"/>
              <a:t>(siehe </a:t>
            </a:r>
            <a:r>
              <a:rPr lang="de-DE" i="1" dirty="0" smtClean="0"/>
              <a:t>Zeichnung</a:t>
            </a:r>
            <a:r>
              <a:rPr lang="de-DE" i="1" dirty="0"/>
              <a:t>).</a:t>
            </a:r>
            <a:r>
              <a:rPr lang="de-DE" b="1" i="1" dirty="0"/>
              <a:t>.</a:t>
            </a:r>
          </a:p>
          <a:p>
            <a:endParaRPr lang="de-DE" b="1" i="1" dirty="0"/>
          </a:p>
          <a:p>
            <a:r>
              <a:rPr lang="de-DE" b="1" i="1" dirty="0"/>
              <a:t>Gültig ab 1. April 2020</a:t>
            </a:r>
          </a:p>
        </p:txBody>
      </p:sp>
      <p:sp>
        <p:nvSpPr>
          <p:cNvPr id="3" name="Titel 2"/>
          <p:cNvSpPr>
            <a:spLocks noGrp="1"/>
          </p:cNvSpPr>
          <p:nvPr>
            <p:ph type="title"/>
          </p:nvPr>
        </p:nvSpPr>
        <p:spPr/>
        <p:txBody>
          <a:bodyPr>
            <a:normAutofit/>
          </a:bodyPr>
          <a:lstStyle/>
          <a:p>
            <a:r>
              <a:rPr lang="de-DE" dirty="0"/>
              <a:t>Hindernisläufe– Regel 169.5</a:t>
            </a:r>
          </a:p>
        </p:txBody>
      </p:sp>
    </p:spTree>
    <p:extLst>
      <p:ext uri="{BB962C8B-B14F-4D97-AF65-F5344CB8AC3E}">
        <p14:creationId xmlns:p14="http://schemas.microsoft.com/office/powerpoint/2010/main" val="2732085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85000" lnSpcReduction="10000"/>
          </a:bodyPr>
          <a:lstStyle/>
          <a:p>
            <a:r>
              <a:rPr lang="de-DE" dirty="0"/>
              <a:t>Anmerkung in Regel übernommen:</a:t>
            </a:r>
          </a:p>
          <a:p>
            <a:r>
              <a:rPr lang="de-DE" dirty="0"/>
              <a:t>6. Der Wassergraben einschließlich des Hindernisses muss 3,66m (±0,02m) </a:t>
            </a:r>
            <a:br>
              <a:rPr lang="de-DE" dirty="0"/>
            </a:br>
            <a:r>
              <a:rPr lang="de-DE" dirty="0"/>
              <a:t>lang und breit sein.</a:t>
            </a:r>
            <a:br>
              <a:rPr lang="de-DE" dirty="0"/>
            </a:br>
            <a:r>
              <a:rPr lang="de-DE" dirty="0"/>
              <a:t>Der Boden des Wassergrabens muss eine Kunststoffoberfläche oder -matte in ausreichender Dicke haben, um eine sichere Landung und einen zu- </a:t>
            </a:r>
            <a:br>
              <a:rPr lang="de-DE" dirty="0"/>
            </a:br>
            <a:r>
              <a:rPr lang="de-DE" dirty="0"/>
              <a:t>friedenstellenden Griff der Spikes zu gewährleisten. Beginnend am Hindernis beträgt die Tiefe des Wassergrabens </a:t>
            </a:r>
            <a:r>
              <a:rPr lang="de-DE" b="1" strike="sngStrike" dirty="0"/>
              <a:t>0,70m</a:t>
            </a:r>
            <a:r>
              <a:rPr lang="de-DE" b="1" dirty="0"/>
              <a:t>0,50m (±0,05m) für ungefähr 1,20m. </a:t>
            </a:r>
            <a:r>
              <a:rPr lang="de-DE" dirty="0"/>
              <a:t>Von dort hat der Boden einen gleichmäßigen Anstieg von </a:t>
            </a:r>
            <a:r>
              <a:rPr lang="de-DE" b="1" dirty="0"/>
              <a:t>12.4° ± 1° </a:t>
            </a:r>
            <a:r>
              <a:rPr lang="de-DE" dirty="0"/>
              <a:t>bis zum Ende des Wassergrabens auf das Niveau der Laufbahn. Zu Beginn des Laufs muss die Wasseroberfläche niveaugleich mit der Laufbahn sein, mit einer Toleranz von 20mm.</a:t>
            </a:r>
            <a:br>
              <a:rPr lang="de-DE" dirty="0"/>
            </a:br>
            <a:r>
              <a:rPr lang="de-DE" b="1" i="1" dirty="0"/>
              <a:t>Anmerkung:</a:t>
            </a:r>
            <a:r>
              <a:rPr lang="de-DE" dirty="0"/>
              <a:t> </a:t>
            </a:r>
            <a:r>
              <a:rPr lang="de-DE" i="1" strike="sngStrike" dirty="0"/>
              <a:t>Die Wassertiefe im Graben kann auf ungefähr 1,2m von </a:t>
            </a:r>
            <a:br>
              <a:rPr lang="de-DE" i="1" strike="sngStrike" dirty="0"/>
            </a:br>
            <a:r>
              <a:rPr lang="de-DE" i="1" strike="sngStrike" dirty="0"/>
              <a:t>0,70m auf bis zu</a:t>
            </a:r>
            <a:r>
              <a:rPr lang="de-DE" strike="sngStrike" dirty="0"/>
              <a:t> </a:t>
            </a:r>
            <a:r>
              <a:rPr lang="de-DE" i="1" strike="sngStrike" dirty="0"/>
              <a:t>0,50m verringert werden. Der gleichmäßige Anstieg des </a:t>
            </a:r>
            <a:br>
              <a:rPr lang="de-DE" i="1" strike="sngStrike" dirty="0"/>
            </a:br>
            <a:r>
              <a:rPr lang="de-DE" i="1" strike="sngStrike" dirty="0"/>
              <a:t>Bodens (12.4° ±</a:t>
            </a:r>
            <a:r>
              <a:rPr lang="de-DE" strike="sngStrike" dirty="0"/>
              <a:t> </a:t>
            </a:r>
            <a:r>
              <a:rPr lang="de-DE" i="1" strike="sngStrike" dirty="0"/>
              <a:t>1°) muss, wie in der Zeichnung ersichtlich, beibehalten</a:t>
            </a:r>
            <a:r>
              <a:rPr lang="de-DE" strike="sngStrike" dirty="0"/>
              <a:t> </a:t>
            </a:r>
            <a:br>
              <a:rPr lang="de-DE" strike="sngStrike" dirty="0"/>
            </a:br>
            <a:r>
              <a:rPr lang="de-DE" i="1" strike="sngStrike" dirty="0"/>
              <a:t>werden. Es wird empfohlen, dass alle neuen Gräben mit der geringeren </a:t>
            </a:r>
            <a:br>
              <a:rPr lang="de-DE" i="1" strike="sngStrike" dirty="0"/>
            </a:br>
            <a:r>
              <a:rPr lang="de-DE" i="1" strike="sngStrike" dirty="0"/>
              <a:t>Tiefe gebaut werden</a:t>
            </a:r>
            <a:r>
              <a:rPr lang="de-DE" i="1" dirty="0"/>
              <a:t>. </a:t>
            </a:r>
            <a:r>
              <a:rPr lang="de-DE" b="1" i="1" dirty="0"/>
              <a:t>Wassergräben mit der Spezifikation bis 2018/2019 bleiben zulässig</a:t>
            </a:r>
          </a:p>
        </p:txBody>
      </p:sp>
      <p:sp>
        <p:nvSpPr>
          <p:cNvPr id="3" name="Titel 2"/>
          <p:cNvSpPr>
            <a:spLocks noGrp="1"/>
          </p:cNvSpPr>
          <p:nvPr>
            <p:ph type="title"/>
          </p:nvPr>
        </p:nvSpPr>
        <p:spPr/>
        <p:txBody>
          <a:bodyPr>
            <a:normAutofit/>
          </a:bodyPr>
          <a:lstStyle/>
          <a:p>
            <a:r>
              <a:rPr lang="de-DE" dirty="0"/>
              <a:t>Hindernisläufe– Regel 169.6</a:t>
            </a:r>
          </a:p>
        </p:txBody>
      </p:sp>
    </p:spTree>
    <p:extLst>
      <p:ext uri="{BB962C8B-B14F-4D97-AF65-F5344CB8AC3E}">
        <p14:creationId xmlns:p14="http://schemas.microsoft.com/office/powerpoint/2010/main" val="427926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95EC3C1-A3D1-4BBA-B093-8D67D6090B4F}"/>
              </a:ext>
            </a:extLst>
          </p:cNvPr>
          <p:cNvSpPr>
            <a:spLocks noGrp="1"/>
          </p:cNvSpPr>
          <p:nvPr>
            <p:ph idx="1"/>
          </p:nvPr>
        </p:nvSpPr>
        <p:spPr/>
        <p:txBody>
          <a:bodyPr>
            <a:normAutofit fontScale="92500" lnSpcReduction="10000"/>
          </a:bodyPr>
          <a:lstStyle/>
          <a:p>
            <a:r>
              <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rPr>
              <a:t>(h) entscheidet, soweit dienlich in Verbindung mit dem Veranstalter, über Angelegenheiten, die dem Wettkampf vorausgehend aufkommen und für die keine Vorschriften in diesen Regeln (oder irgendwelchen anderen anwendbaren Bestimmungen) vorgesehen sind oder über die Gestaltung von Wettkämpfen.</a:t>
            </a:r>
          </a:p>
          <a:p>
            <a:r>
              <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rPr>
              <a:t>(i) entscheidet (soweit dienlich und sofern verfügbar unter Einbeziehung des bzw. der zuständigen Schiedsrichter(s) oder des Wettkampfleiters) über alle Angelegenheiten, die während des Wettkampfes aufkommen und für die weder in diesen Regeln (oder irgendwelchen anderen anwendbaren Bestimmungen) noch in den Vorgaben der Wettkämpfe Vorschriften gemacht sind oder die eine Abweichung von diesen erfordern, um nachfolgend den Wettkampf als Ganzes oder zu einem Teil fortzuführen, oder um die Fairness für die Teilnehmenden sicher zu stellen. </a:t>
            </a:r>
          </a:p>
          <a:p>
            <a:endParaRPr lang="de-DE" b="1"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endParaRPr lang="de-DE" dirty="0"/>
          </a:p>
        </p:txBody>
      </p:sp>
      <p:sp>
        <p:nvSpPr>
          <p:cNvPr id="3" name="Titel 2">
            <a:extLst>
              <a:ext uri="{FF2B5EF4-FFF2-40B4-BE49-F238E27FC236}">
                <a16:creationId xmlns:a16="http://schemas.microsoft.com/office/drawing/2014/main" id="{A39AB34C-54A1-4DBC-87B2-A05DE7938F71}"/>
              </a:ext>
            </a:extLst>
          </p:cNvPr>
          <p:cNvSpPr>
            <a:spLocks noGrp="1"/>
          </p:cNvSpPr>
          <p:nvPr>
            <p:ph type="title"/>
          </p:nvPr>
        </p:nvSpPr>
        <p:spPr>
          <a:xfrm>
            <a:off x="609600" y="260648"/>
            <a:ext cx="9446840" cy="1143000"/>
          </a:xfrm>
        </p:spPr>
        <p:txBody>
          <a:bodyPr/>
          <a:lstStyle/>
          <a:p>
            <a:r>
              <a:rPr lang="de-DE" dirty="0"/>
              <a:t>Technischer Delegierter – Regel 112 h, i</a:t>
            </a:r>
          </a:p>
        </p:txBody>
      </p:sp>
    </p:spTree>
    <p:extLst>
      <p:ext uri="{BB962C8B-B14F-4D97-AF65-F5344CB8AC3E}">
        <p14:creationId xmlns:p14="http://schemas.microsoft.com/office/powerpoint/2010/main" val="426764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smtClean="0"/>
              <a:t>neu:</a:t>
            </a:r>
            <a:endParaRPr lang="de-DE" dirty="0"/>
          </a:p>
          <a:p>
            <a:r>
              <a:rPr lang="de-DE" dirty="0"/>
              <a:t>Wettkampfreihenfolge und Versuche</a:t>
            </a:r>
          </a:p>
          <a:p>
            <a:r>
              <a:rPr lang="de-DE" b="1" i="1" dirty="0"/>
              <a:t>Anmerkung 4:</a:t>
            </a:r>
            <a:r>
              <a:rPr lang="de-DE" i="1" dirty="0"/>
              <a:t> </a:t>
            </a:r>
            <a:r>
              <a:rPr lang="de-DE" b="1" i="1" dirty="0"/>
              <a:t>Die Bestimmungen der entsprechenden Verbandsorganisation dürfen festlegen, dass die Reihenfolge nach dem dritten Versuch und nochmal nach irgendeinem weiteren Versuch geändert wird</a:t>
            </a:r>
            <a:r>
              <a:rPr lang="de-DE" i="1" dirty="0"/>
              <a:t>.</a:t>
            </a:r>
          </a:p>
          <a:p>
            <a:pPr marL="0" indent="0">
              <a:buNone/>
            </a:pPr>
            <a:endParaRPr lang="de-DE" b="1" i="1" strike="sngStrike" dirty="0"/>
          </a:p>
          <a:p>
            <a:pPr marL="0" indent="0">
              <a:buNone/>
            </a:pPr>
            <a:r>
              <a:rPr lang="de-DE" b="1" i="1" dirty="0"/>
              <a:t>Bereits in IWR 2018/19 enthalten</a:t>
            </a:r>
            <a:br>
              <a:rPr lang="de-DE" b="1" i="1" dirty="0"/>
            </a:br>
            <a:r>
              <a:rPr lang="de-DE" b="1" i="1" dirty="0"/>
              <a:t>Gültig ab 11. März 2019</a:t>
            </a:r>
            <a:endParaRPr lang="de-DE" b="1" dirty="0"/>
          </a:p>
        </p:txBody>
      </p:sp>
      <p:sp>
        <p:nvSpPr>
          <p:cNvPr id="3" name="Titel 2"/>
          <p:cNvSpPr>
            <a:spLocks noGrp="1"/>
          </p:cNvSpPr>
          <p:nvPr>
            <p:ph type="title"/>
          </p:nvPr>
        </p:nvSpPr>
        <p:spPr/>
        <p:txBody>
          <a:bodyPr>
            <a:normAutofit/>
          </a:bodyPr>
          <a:lstStyle/>
          <a:p>
            <a:r>
              <a:rPr lang="de-DE" dirty="0"/>
              <a:t>Allgemeine Bestimmungen – Technische Wettbewerbe – Regel 180.6</a:t>
            </a:r>
          </a:p>
        </p:txBody>
      </p:sp>
    </p:spTree>
    <p:extLst>
      <p:ext uri="{BB962C8B-B14F-4D97-AF65-F5344CB8AC3E}">
        <p14:creationId xmlns:p14="http://schemas.microsoft.com/office/powerpoint/2010/main" val="361509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de-DE" dirty="0"/>
              <a:t>ergänzt:</a:t>
            </a:r>
          </a:p>
          <a:p>
            <a:r>
              <a:rPr lang="de-DE" dirty="0"/>
              <a:t>Erlaubte Versuchszeit</a:t>
            </a:r>
          </a:p>
          <a:p>
            <a:r>
              <a:rPr lang="de-DE" b="1" i="1" dirty="0"/>
              <a:t>Einzelwettbewerbe: </a:t>
            </a:r>
            <a:br>
              <a:rPr lang="de-DE" b="1" i="1" dirty="0"/>
            </a:br>
            <a:r>
              <a:rPr lang="de-DE" b="1" i="1" dirty="0"/>
              <a:t>			</a:t>
            </a:r>
            <a:r>
              <a:rPr lang="de-DE" dirty="0"/>
              <a:t>Hochsprung Stabhochsprung übrige Wettbewerbe</a:t>
            </a:r>
          </a:p>
          <a:p>
            <a:r>
              <a:rPr lang="de-DE" sz="1200" dirty="0"/>
              <a:t>mehr als 3 Wettkämpfer (oder </a:t>
            </a:r>
            <a:r>
              <a:rPr lang="en-US" b="1" dirty="0"/>
              <a:t>1min</a:t>
            </a:r>
            <a:r>
              <a:rPr lang="en-US" dirty="0"/>
              <a:t>. 	1min. 		</a:t>
            </a:r>
            <a:r>
              <a:rPr lang="en-US" b="1" dirty="0"/>
              <a:t>1min</a:t>
            </a:r>
            <a:r>
              <a:rPr lang="de-DE" sz="1200" dirty="0"/>
              <a:t/>
            </a:r>
            <a:br>
              <a:rPr lang="de-DE" sz="1200" dirty="0"/>
            </a:br>
            <a:r>
              <a:rPr lang="de-DE" sz="1200" dirty="0"/>
              <a:t>der allererste Versuch jedes </a:t>
            </a:r>
            <a:r>
              <a:rPr lang="en-US" sz="1200" dirty="0" err="1"/>
              <a:t>Wettkämpfers</a:t>
            </a:r>
            <a:r>
              <a:rPr lang="en-US" sz="1200" dirty="0"/>
              <a:t>)</a:t>
            </a:r>
            <a:r>
              <a:rPr lang="en-US" dirty="0"/>
              <a:t>.</a:t>
            </a:r>
            <a:endParaRPr lang="de-DE" dirty="0"/>
          </a:p>
          <a:p>
            <a:r>
              <a:rPr lang="de-DE" b="1" i="1" dirty="0"/>
              <a:t>Mehrkampfwettbewerbe: </a:t>
            </a:r>
            <a:br>
              <a:rPr lang="de-DE" b="1" i="1" dirty="0"/>
            </a:br>
            <a:r>
              <a:rPr lang="de-DE" b="1" i="1" dirty="0"/>
              <a:t>			</a:t>
            </a:r>
            <a:r>
              <a:rPr lang="de-DE" dirty="0"/>
              <a:t>Hochsprung Stabhochsprung übrige Wettbewerbe</a:t>
            </a:r>
          </a:p>
          <a:p>
            <a:r>
              <a:rPr lang="de-DE" sz="1200" dirty="0"/>
              <a:t>mehr als 3 Wettkämpfer (oder </a:t>
            </a:r>
            <a:r>
              <a:rPr lang="en-US" b="1" dirty="0"/>
              <a:t>1min</a:t>
            </a:r>
            <a:r>
              <a:rPr lang="en-US" dirty="0"/>
              <a:t>. 	1min. 		</a:t>
            </a:r>
            <a:r>
              <a:rPr lang="en-US" b="1" dirty="0"/>
              <a:t>1min</a:t>
            </a:r>
            <a:r>
              <a:rPr lang="de-DE" sz="1200" dirty="0"/>
              <a:t/>
            </a:r>
            <a:br>
              <a:rPr lang="de-DE" sz="1200" dirty="0"/>
            </a:br>
            <a:r>
              <a:rPr lang="de-DE" sz="1200" dirty="0"/>
              <a:t>der allererste Versuch jedes </a:t>
            </a:r>
            <a:r>
              <a:rPr lang="en-US" sz="1200" dirty="0" err="1"/>
              <a:t>Wettkämpfers</a:t>
            </a:r>
            <a:r>
              <a:rPr lang="en-US" sz="1200" dirty="0"/>
              <a:t>)</a:t>
            </a:r>
            <a:r>
              <a:rPr lang="en-US" dirty="0"/>
              <a:t>.</a:t>
            </a:r>
            <a:endParaRPr lang="de-DE" dirty="0"/>
          </a:p>
          <a:p>
            <a:r>
              <a:rPr lang="de-DE" i="1" dirty="0"/>
              <a:t>.</a:t>
            </a:r>
          </a:p>
          <a:p>
            <a:pPr marL="0" indent="0">
              <a:buNone/>
            </a:pPr>
            <a:endParaRPr lang="de-DE" b="1" i="1" strike="sngStrike" dirty="0"/>
          </a:p>
          <a:p>
            <a:pPr marL="0" indent="0">
              <a:buNone/>
            </a:pPr>
            <a:r>
              <a:rPr lang="de-DE" b="1" i="1" dirty="0"/>
              <a:t>Bereits in IWR 2018/19 enthalten</a:t>
            </a:r>
            <a:br>
              <a:rPr lang="de-DE" b="1" i="1" dirty="0"/>
            </a:br>
            <a:r>
              <a:rPr lang="de-DE" b="1" i="1" dirty="0"/>
              <a:t>Gültig ab 11. März 2019</a:t>
            </a:r>
            <a:endParaRPr lang="de-DE" b="1" dirty="0"/>
          </a:p>
        </p:txBody>
      </p:sp>
      <p:sp>
        <p:nvSpPr>
          <p:cNvPr id="3" name="Titel 2"/>
          <p:cNvSpPr>
            <a:spLocks noGrp="1"/>
          </p:cNvSpPr>
          <p:nvPr>
            <p:ph type="title"/>
          </p:nvPr>
        </p:nvSpPr>
        <p:spPr/>
        <p:txBody>
          <a:bodyPr>
            <a:normAutofit fontScale="90000"/>
          </a:bodyPr>
          <a:lstStyle/>
          <a:p>
            <a:r>
              <a:rPr lang="de-DE" dirty="0"/>
              <a:t>Allgemeine Bestimmungen – Technische Wettbewerbe – Regel 180.17</a:t>
            </a:r>
          </a:p>
        </p:txBody>
      </p:sp>
    </p:spTree>
    <p:extLst>
      <p:ext uri="{BB962C8B-B14F-4D97-AF65-F5344CB8AC3E}">
        <p14:creationId xmlns:p14="http://schemas.microsoft.com/office/powerpoint/2010/main" val="2647639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ergänzt:</a:t>
            </a:r>
          </a:p>
          <a:p>
            <a:r>
              <a:rPr lang="en-GB" dirty="0"/>
              <a:t>6.	 </a:t>
            </a:r>
            <a:r>
              <a:rPr lang="de-DE" dirty="0"/>
              <a:t>Jedes Einmessen einer neuen Höhe muss durchgeführt werden, bevor die </a:t>
            </a:r>
            <a:br>
              <a:rPr lang="de-DE" dirty="0"/>
            </a:br>
            <a:r>
              <a:rPr lang="de-DE" dirty="0"/>
              <a:t>Athleten diese Höhe in Angriff nehmen.</a:t>
            </a:r>
            <a:r>
              <a:rPr lang="de-DE" b="1" dirty="0"/>
              <a:t> Ein Nachmessen soll durchgeführt werden, wenn die Sprunglatte ausgetauscht wurde.</a:t>
            </a:r>
            <a:r>
              <a:rPr lang="de-DE" dirty="0"/>
              <a:t> Liegt die Sprunglatte auf Rekordhöhe, überprüfen die Kampfrichter die Sprunghöhe vor jedem weiteren Rekordversuch, wenn die Sprunglatte seit der letzten Messung berührt worden ist</a:t>
            </a:r>
            <a:r>
              <a:rPr lang="de-DE" b="1" dirty="0"/>
              <a:t>.</a:t>
            </a:r>
          </a:p>
        </p:txBody>
      </p:sp>
      <p:sp>
        <p:nvSpPr>
          <p:cNvPr id="3" name="Titel 2"/>
          <p:cNvSpPr>
            <a:spLocks noGrp="1"/>
          </p:cNvSpPr>
          <p:nvPr>
            <p:ph type="title"/>
          </p:nvPr>
        </p:nvSpPr>
        <p:spPr/>
        <p:txBody>
          <a:bodyPr>
            <a:normAutofit/>
          </a:bodyPr>
          <a:lstStyle/>
          <a:p>
            <a:r>
              <a:rPr lang="de-DE" dirty="0"/>
              <a:t>Allgemeine Bestimmungen – Vertikale Sprünge – Regel 181.6</a:t>
            </a:r>
          </a:p>
        </p:txBody>
      </p:sp>
    </p:spTree>
    <p:extLst>
      <p:ext uri="{BB962C8B-B14F-4D97-AF65-F5344CB8AC3E}">
        <p14:creationId xmlns:p14="http://schemas.microsoft.com/office/powerpoint/2010/main" val="942802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geändert:</a:t>
            </a:r>
          </a:p>
          <a:p>
            <a:r>
              <a:rPr lang="en-GB" dirty="0"/>
              <a:t>4.	 </a:t>
            </a:r>
            <a:r>
              <a:rPr lang="de-DE" dirty="0"/>
              <a:t>Die maximale Neigung der letzten 15m des Anlauf- und des Absprungbereichs darf nicht größer sein als </a:t>
            </a:r>
            <a:r>
              <a:rPr lang="de-DE" strike="sngStrike" dirty="0"/>
              <a:t>1:250 (0,4</a:t>
            </a:r>
            <a:r>
              <a:rPr lang="de-DE" b="1" dirty="0"/>
              <a:t>%)1:167 (0,6%),</a:t>
            </a:r>
            <a:r>
              <a:rPr lang="de-DE" dirty="0"/>
              <a:t> bezogen auf jeden Radius des </a:t>
            </a:r>
            <a:br>
              <a:rPr lang="de-DE" dirty="0"/>
            </a:br>
            <a:r>
              <a:rPr lang="de-DE" dirty="0"/>
              <a:t>Halbkreises, dessen Zentrum in der Mitte zwischen den Sprungständern </a:t>
            </a:r>
            <a:br>
              <a:rPr lang="de-DE" dirty="0"/>
            </a:br>
            <a:r>
              <a:rPr lang="de-DE" dirty="0"/>
              <a:t>liegt und dessen Mindestradius Regel 182.3 entspricht. Die Aufsprung- </a:t>
            </a:r>
            <a:br>
              <a:rPr lang="de-DE" dirty="0"/>
            </a:br>
            <a:r>
              <a:rPr lang="de-DE" dirty="0"/>
              <a:t>matte soll so platziert sein, dass der Wettkämpfer aufwärts anläuft.</a:t>
            </a:r>
            <a:br>
              <a:rPr lang="de-DE" dirty="0"/>
            </a:br>
            <a:r>
              <a:rPr lang="de-DE" b="1" i="1" dirty="0"/>
              <a:t>Anmerkung:</a:t>
            </a:r>
            <a:r>
              <a:rPr lang="de-DE" dirty="0"/>
              <a:t> </a:t>
            </a:r>
            <a:r>
              <a:rPr lang="de-DE" b="1" i="1" dirty="0"/>
              <a:t>Anlauf- und Absprungflächen mit der Spezifikation bis 2018/2019 bleiben zulässig</a:t>
            </a:r>
          </a:p>
          <a:p>
            <a:endParaRPr lang="de-DE" b="1" dirty="0"/>
          </a:p>
        </p:txBody>
      </p:sp>
      <p:sp>
        <p:nvSpPr>
          <p:cNvPr id="3" name="Titel 2"/>
          <p:cNvSpPr>
            <a:spLocks noGrp="1"/>
          </p:cNvSpPr>
          <p:nvPr>
            <p:ph type="title"/>
          </p:nvPr>
        </p:nvSpPr>
        <p:spPr/>
        <p:txBody>
          <a:bodyPr>
            <a:normAutofit/>
          </a:bodyPr>
          <a:lstStyle/>
          <a:p>
            <a:r>
              <a:rPr lang="de-DE" dirty="0"/>
              <a:t>Allgemeine Bestimmungen – Vertikale Sprünge – Regel 182.4</a:t>
            </a:r>
          </a:p>
        </p:txBody>
      </p:sp>
    </p:spTree>
    <p:extLst>
      <p:ext uri="{BB962C8B-B14F-4D97-AF65-F5344CB8AC3E}">
        <p14:creationId xmlns:p14="http://schemas.microsoft.com/office/powerpoint/2010/main" val="15224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r>
              <a:rPr lang="de-DE" i="1" dirty="0"/>
              <a:t>Der Absprungbalken</a:t>
            </a:r>
          </a:p>
          <a:p>
            <a:r>
              <a:rPr lang="de-DE" dirty="0"/>
              <a:t>3. Der Absprung muss durch einen in den Boden eingelassenen Balken gekennzeichnet sein, der niveaugleich mit der Anlaufbahn und der Oberfläche der Sprunggrube ist. Die Kante des Balkens, die näher zur Sprunggrube liegt, wird als Absprunglinie bezeichnet. Als Hilfe für die Kampfrichter </a:t>
            </a:r>
            <a:r>
              <a:rPr lang="de-DE" strike="sngStrike" dirty="0"/>
              <a:t>muss</a:t>
            </a:r>
            <a:r>
              <a:rPr lang="de-DE" dirty="0"/>
              <a:t> </a:t>
            </a:r>
            <a:r>
              <a:rPr lang="de-DE" b="1" dirty="0"/>
              <a:t>kann </a:t>
            </a:r>
            <a:r>
              <a:rPr lang="de-DE" dirty="0"/>
              <a:t>unmittelbar jenseits der Absprunglinie ein Einlagebrett mit Plastilin angebracht sein</a:t>
            </a:r>
            <a:r>
              <a:rPr lang="de-DE" b="1" dirty="0"/>
              <a:t>.</a:t>
            </a:r>
            <a:br>
              <a:rPr lang="de-DE" b="1" dirty="0"/>
            </a:br>
            <a:r>
              <a:rPr lang="de-DE" b="1" i="1" dirty="0"/>
              <a:t>Anmerkung: Wo in der Ausführung der Anlaufbahn und/oder dem Absprungbalken im Vorfeld eine Vorkehrung für die Platzierung eines Einlagebrettes mit Plastilin getroffen wurde und solch ein Einlagebrett nicht benutzt wird, soll diese Aussparung mit einem Einlagebrett bündig mit dem Absprungbalken gefüllt werden.</a:t>
            </a:r>
          </a:p>
          <a:p>
            <a:endParaRPr lang="de-DE" b="1" dirty="0"/>
          </a:p>
          <a:p>
            <a:r>
              <a:rPr lang="de-DE" b="1" i="1" dirty="0"/>
              <a:t>Gültig ab 1. November 2020</a:t>
            </a:r>
            <a:endParaRPr lang="de-DE" i="1" dirty="0"/>
          </a:p>
        </p:txBody>
      </p:sp>
      <p:sp>
        <p:nvSpPr>
          <p:cNvPr id="3" name="Titel 2"/>
          <p:cNvSpPr>
            <a:spLocks noGrp="1"/>
          </p:cNvSpPr>
          <p:nvPr>
            <p:ph type="title"/>
          </p:nvPr>
        </p:nvSpPr>
        <p:spPr/>
        <p:txBody>
          <a:bodyPr>
            <a:normAutofit/>
          </a:bodyPr>
          <a:lstStyle/>
          <a:p>
            <a:r>
              <a:rPr lang="de-DE" dirty="0"/>
              <a:t>Allgemeine Bestimmungen - Horizontale Sprünge – Regel 184.3</a:t>
            </a:r>
          </a:p>
        </p:txBody>
      </p:sp>
    </p:spTree>
    <p:extLst>
      <p:ext uri="{BB962C8B-B14F-4D97-AF65-F5344CB8AC3E}">
        <p14:creationId xmlns:p14="http://schemas.microsoft.com/office/powerpoint/2010/main" val="2446775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i="1" dirty="0"/>
              <a:t>Der Absprungbalken</a:t>
            </a:r>
          </a:p>
          <a:p>
            <a:r>
              <a:rPr lang="de-DE" dirty="0"/>
              <a:t>4. Der Absprungbalken muss rechteckig aus Holz oder einem anderen </a:t>
            </a:r>
            <a:br>
              <a:rPr lang="de-DE" dirty="0"/>
            </a:br>
            <a:r>
              <a:rPr lang="de-DE" dirty="0"/>
              <a:t>geeigneten festen Material gefertigt sein, in dem die Spikes der Schuhe </a:t>
            </a:r>
            <a:br>
              <a:rPr lang="de-DE" dirty="0"/>
            </a:br>
            <a:r>
              <a:rPr lang="de-DE" dirty="0"/>
              <a:t>der Wettkämpfer Halt finden und nicht rutschen. Er ist 1,22m (±0,01m) </a:t>
            </a:r>
            <a:br>
              <a:rPr lang="de-DE" dirty="0"/>
            </a:br>
            <a:r>
              <a:rPr lang="de-DE" dirty="0"/>
              <a:t>lang, 0,20m (±0,002m) breit und nicht mehr als 0,10m dick </a:t>
            </a:r>
            <a:r>
              <a:rPr lang="de-DE" i="1" dirty="0"/>
              <a:t>(siehe vor</a:t>
            </a:r>
            <a:r>
              <a:rPr lang="de-DE" dirty="0"/>
              <a:t>- </a:t>
            </a:r>
            <a:br>
              <a:rPr lang="de-DE" dirty="0"/>
            </a:br>
            <a:r>
              <a:rPr lang="de-DE" i="1" dirty="0"/>
              <a:t>stehende Zeichnung)</a:t>
            </a:r>
            <a:r>
              <a:rPr lang="de-DE" dirty="0"/>
              <a:t>. Er muss weiß sein</a:t>
            </a:r>
            <a:r>
              <a:rPr lang="de-DE" b="1" i="1" dirty="0"/>
              <a:t>. </a:t>
            </a:r>
            <a:r>
              <a:rPr lang="de-DE" b="1" dirty="0"/>
              <a:t>Um sicher zu stellen, dass die Absprunglinie klar zu unterscheiden und im Kontrast zum Absprungbalken ist, muss der Boden unmittelbar jenseits der Absprunglinie in einer anderen Farbe als weiß sein.</a:t>
            </a:r>
            <a:endParaRPr lang="de-DE" b="1" i="1" dirty="0"/>
          </a:p>
          <a:p>
            <a:endParaRPr lang="de-DE" b="1" dirty="0"/>
          </a:p>
          <a:p>
            <a:r>
              <a:rPr lang="de-DE" b="1" i="1" dirty="0"/>
              <a:t>Gültig ab 1. November 2020</a:t>
            </a:r>
            <a:endParaRPr lang="de-DE" i="1" dirty="0"/>
          </a:p>
        </p:txBody>
      </p:sp>
      <p:sp>
        <p:nvSpPr>
          <p:cNvPr id="3" name="Titel 2"/>
          <p:cNvSpPr>
            <a:spLocks noGrp="1"/>
          </p:cNvSpPr>
          <p:nvPr>
            <p:ph type="title"/>
          </p:nvPr>
        </p:nvSpPr>
        <p:spPr/>
        <p:txBody>
          <a:bodyPr>
            <a:normAutofit/>
          </a:bodyPr>
          <a:lstStyle/>
          <a:p>
            <a:r>
              <a:rPr lang="de-DE" dirty="0"/>
              <a:t>Allgemeine Bestimmungen - Horizontale Sprünge – Regel 184.4</a:t>
            </a:r>
          </a:p>
        </p:txBody>
      </p:sp>
    </p:spTree>
    <p:extLst>
      <p:ext uri="{BB962C8B-B14F-4D97-AF65-F5344CB8AC3E}">
        <p14:creationId xmlns:p14="http://schemas.microsoft.com/office/powerpoint/2010/main" val="2754984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5. </a:t>
            </a:r>
            <a:r>
              <a:rPr lang="de-DE" b="1" dirty="0"/>
              <a:t>Der Einsatz von Video- oder anderer Technologie, um die Kampfrichter bei der Entscheidung in der Anwendung der Regel 185.1 zu unterstützen, wird dringend bei allen Wettkämpfen empfohlen. Jedoch darf ein Einlagebrett nach wie vor verwendet werden, wenn keine Technologie verfügbar ist. </a:t>
            </a:r>
            <a:r>
              <a:rPr lang="de-DE" dirty="0"/>
              <a:t>Das Einlagebrett besteht aus einem festen Brett, das 0,10m (±0,002m) breit und 1,22m (±0,01m) lang ist. Es ist aus Holz oder aus einem anderen geeigneten Material gefertigt und muss gegenüber dem Absprungbalken eine andere Farbe haben. Falls möglich sollte das Plastilin eine dritte unterscheidbare Farbe haben. Das Einlagebrett muss in eine Aussparung oder in einen Einlegeboden </a:t>
            </a:r>
            <a:r>
              <a:rPr lang="de-DE" i="1" dirty="0"/>
              <a:t>(mit einer Tiefe von mindestens 7mm) </a:t>
            </a:r>
            <a:r>
              <a:rPr lang="de-DE" dirty="0"/>
              <a:t>auf der Seite des Absprungbalkens eingefügt werden, die näher zum Rand der Sprunggrube liegt. </a:t>
            </a:r>
          </a:p>
          <a:p>
            <a:r>
              <a:rPr lang="de-DE" b="1" i="1" dirty="0"/>
              <a:t>Gültig ab 1. November 2020</a:t>
            </a:r>
            <a:endParaRPr lang="de-DE" i="1" dirty="0"/>
          </a:p>
        </p:txBody>
      </p:sp>
      <p:sp>
        <p:nvSpPr>
          <p:cNvPr id="3" name="Titel 2"/>
          <p:cNvSpPr>
            <a:spLocks noGrp="1"/>
          </p:cNvSpPr>
          <p:nvPr>
            <p:ph type="title"/>
          </p:nvPr>
        </p:nvSpPr>
        <p:spPr/>
        <p:txBody>
          <a:bodyPr>
            <a:normAutofit/>
          </a:bodyPr>
          <a:lstStyle/>
          <a:p>
            <a:r>
              <a:rPr lang="de-DE" dirty="0"/>
              <a:t>Allgemeine Bestimmungen - Horizontale Sprünge – Regel 184.5</a:t>
            </a:r>
          </a:p>
        </p:txBody>
      </p:sp>
    </p:spTree>
    <p:extLst>
      <p:ext uri="{BB962C8B-B14F-4D97-AF65-F5344CB8AC3E}">
        <p14:creationId xmlns:p14="http://schemas.microsoft.com/office/powerpoint/2010/main" val="2328638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Die Oberfläche des Einlagebretts liegt 7mm (±1mm) höher als die Oberfläche des Absprungbalkens</a:t>
            </a:r>
            <a:r>
              <a:rPr lang="de-DE" b="1" dirty="0"/>
              <a:t>.</a:t>
            </a:r>
            <a:r>
              <a:rPr lang="de-DE" dirty="0"/>
              <a:t> Die Kanten des Einlagebretts </a:t>
            </a:r>
            <a:r>
              <a:rPr lang="de-DE" strike="sngStrike" dirty="0"/>
              <a:t>sind entweder in einem Winkel von 45° abgeschrägt, und die dem Anlauf zugewandte Schräge muss auf der ganzen Länge mit einer 1mm dicken </a:t>
            </a:r>
            <a:r>
              <a:rPr lang="de-DE" strike="sngStrike" dirty="0" err="1"/>
              <a:t>Plastilinschicht</a:t>
            </a:r>
            <a:r>
              <a:rPr lang="de-DE" strike="sngStrike" dirty="0"/>
              <a:t> bedeckt sein, oder die Kanten</a:t>
            </a:r>
            <a:r>
              <a:rPr lang="de-DE" dirty="0"/>
              <a:t> müssen so geschnitten sein, dass die Aussparung, wenn sie mit Plastilin ausgefüllt ist, </a:t>
            </a:r>
            <a:r>
              <a:rPr lang="de-DE" b="1" dirty="0"/>
              <a:t>die Oberfläche des Plastilins näher zur Absprunglinie </a:t>
            </a:r>
            <a:r>
              <a:rPr lang="de-DE" strike="sngStrike" dirty="0"/>
              <a:t>ebenfalls</a:t>
            </a:r>
            <a:r>
              <a:rPr lang="de-DE" dirty="0"/>
              <a:t> einen Winkel von </a:t>
            </a:r>
            <a:r>
              <a:rPr lang="de-DE" strike="sngStrike" dirty="0"/>
              <a:t>45°</a:t>
            </a:r>
            <a:r>
              <a:rPr lang="de-DE" dirty="0"/>
              <a:t> </a:t>
            </a:r>
            <a:r>
              <a:rPr lang="de-DE" b="1" dirty="0"/>
              <a:t>90°</a:t>
            </a:r>
            <a:r>
              <a:rPr lang="de-DE" dirty="0"/>
              <a:t> hat (siehe nachstehende Zeichnung).</a:t>
            </a:r>
            <a:br>
              <a:rPr lang="de-DE" dirty="0"/>
            </a:br>
            <a:r>
              <a:rPr lang="de-DE" strike="sngStrike" dirty="0"/>
              <a:t>Die Oberseite des Einlagebretts muss für die ersten etwa 10mm auf der ganzen Länge mit einer </a:t>
            </a:r>
            <a:r>
              <a:rPr lang="de-DE" strike="sngStrike" dirty="0" err="1"/>
              <a:t>Plastilinschicht</a:t>
            </a:r>
            <a:r>
              <a:rPr lang="de-DE" strike="sngStrike" dirty="0"/>
              <a:t> bedeckt sein.</a:t>
            </a:r>
            <a:endParaRPr lang="de-DE" b="1" i="1" strike="sngStrike" dirty="0"/>
          </a:p>
          <a:p>
            <a:endParaRPr lang="de-DE" b="1" dirty="0"/>
          </a:p>
          <a:p>
            <a:r>
              <a:rPr lang="de-DE" b="1" i="1" dirty="0"/>
              <a:t>Gültig ab 1. November 2020</a:t>
            </a:r>
            <a:endParaRPr lang="de-DE" i="1" dirty="0"/>
          </a:p>
        </p:txBody>
      </p:sp>
      <p:sp>
        <p:nvSpPr>
          <p:cNvPr id="3" name="Titel 2"/>
          <p:cNvSpPr>
            <a:spLocks noGrp="1"/>
          </p:cNvSpPr>
          <p:nvPr>
            <p:ph type="title"/>
          </p:nvPr>
        </p:nvSpPr>
        <p:spPr/>
        <p:txBody>
          <a:bodyPr>
            <a:normAutofit/>
          </a:bodyPr>
          <a:lstStyle/>
          <a:p>
            <a:r>
              <a:rPr lang="de-DE" dirty="0"/>
              <a:t>Allgemeine Bestimmungen - Horizontale Sprünge – Regel 184.5</a:t>
            </a:r>
          </a:p>
        </p:txBody>
      </p:sp>
    </p:spTree>
    <p:extLst>
      <p:ext uri="{BB962C8B-B14F-4D97-AF65-F5344CB8AC3E}">
        <p14:creationId xmlns:p14="http://schemas.microsoft.com/office/powerpoint/2010/main" val="1442439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endParaRPr lang="de-DE" b="1" dirty="0"/>
          </a:p>
          <a:p>
            <a:r>
              <a:rPr lang="de-DE" b="1" i="1" dirty="0"/>
              <a:t>Gültig ab 1. November 2020</a:t>
            </a:r>
            <a:endParaRPr lang="de-DE" i="1" dirty="0"/>
          </a:p>
        </p:txBody>
      </p:sp>
      <p:sp>
        <p:nvSpPr>
          <p:cNvPr id="3" name="Titel 2"/>
          <p:cNvSpPr>
            <a:spLocks noGrp="1"/>
          </p:cNvSpPr>
          <p:nvPr>
            <p:ph type="title"/>
          </p:nvPr>
        </p:nvSpPr>
        <p:spPr/>
        <p:txBody>
          <a:bodyPr>
            <a:normAutofit/>
          </a:bodyPr>
          <a:lstStyle/>
          <a:p>
            <a:r>
              <a:rPr lang="de-DE" dirty="0"/>
              <a:t>Allgemeine Bestimmungen - Horizontale Sprünge – Regel 184.5</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1536006"/>
            <a:ext cx="8458628" cy="3981226"/>
          </a:xfrm>
          <a:prstGeom prst="rect">
            <a:avLst/>
          </a:prstGeom>
        </p:spPr>
      </p:pic>
    </p:spTree>
    <p:extLst>
      <p:ext uri="{BB962C8B-B14F-4D97-AF65-F5344CB8AC3E}">
        <p14:creationId xmlns:p14="http://schemas.microsoft.com/office/powerpoint/2010/main" val="3483812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dirty="0"/>
              <a:t>Wird das Einlagebrett in die Aussparung eingefügt, muss der ganze Aufbau so stabil sein, dass er der vollen Kraft standhält, die vom Fuß des Wettkämpfers ausgeht.</a:t>
            </a:r>
            <a:br>
              <a:rPr lang="de-DE" dirty="0"/>
            </a:br>
            <a:r>
              <a:rPr lang="de-DE" dirty="0"/>
              <a:t>Die Oberfläche unter der </a:t>
            </a:r>
            <a:r>
              <a:rPr lang="de-DE" dirty="0" err="1"/>
              <a:t>Plastilinschicht</a:t>
            </a:r>
            <a:r>
              <a:rPr lang="de-DE" dirty="0"/>
              <a:t> des Einlagebretts muss aus einem Material gefertigt sein, in dem die Spikes der Schuhe des Wettkämpfers greifen und nicht rutschen können.</a:t>
            </a:r>
            <a:br>
              <a:rPr lang="de-DE" dirty="0"/>
            </a:br>
            <a:r>
              <a:rPr lang="de-DE" dirty="0"/>
              <a:t>Die </a:t>
            </a:r>
            <a:r>
              <a:rPr lang="de-DE" dirty="0" err="1"/>
              <a:t>Plastilinschicht</a:t>
            </a:r>
            <a:r>
              <a:rPr lang="de-DE" dirty="0"/>
              <a:t> kann mit einem Roller oder einem passend geformten Schaber </a:t>
            </a:r>
            <a:r>
              <a:rPr lang="de-DE" i="1" dirty="0"/>
              <a:t>(Spachtel)</a:t>
            </a:r>
            <a:r>
              <a:rPr lang="de-DE" dirty="0"/>
              <a:t> geglättet werden, um den Fußabdruck des Wettkämpfers darauf zu beseitigen.</a:t>
            </a:r>
            <a:br>
              <a:rPr lang="de-DE" dirty="0"/>
            </a:br>
            <a:r>
              <a:rPr lang="de-DE" b="1" i="1" strike="sngStrike" dirty="0"/>
              <a:t>Anmerkung:</a:t>
            </a:r>
            <a:r>
              <a:rPr lang="de-DE" strike="sngStrike" dirty="0"/>
              <a:t> </a:t>
            </a:r>
            <a:r>
              <a:rPr lang="de-DE" i="1" strike="sngStrike" dirty="0"/>
              <a:t>Es ist zweckmäßig zusätzliche Einlagebretter bereitzuhalten, damit sich durch das Beseitigen des Fußabdrucks der Ablauf des </a:t>
            </a:r>
            <a:br>
              <a:rPr lang="de-DE" i="1" strike="sngStrike" dirty="0"/>
            </a:br>
            <a:r>
              <a:rPr lang="de-DE" i="1" strike="sngStrike" dirty="0"/>
              <a:t>Wettkampfs nicht verzögert</a:t>
            </a:r>
            <a:endParaRPr lang="de-DE" b="1" strike="sngStrike" dirty="0"/>
          </a:p>
          <a:p>
            <a:r>
              <a:rPr lang="de-DE" b="1" i="1" dirty="0"/>
              <a:t>Gültig ab 1. November 2020</a:t>
            </a:r>
            <a:endParaRPr lang="de-DE" i="1" dirty="0"/>
          </a:p>
        </p:txBody>
      </p:sp>
      <p:sp>
        <p:nvSpPr>
          <p:cNvPr id="3" name="Titel 2"/>
          <p:cNvSpPr>
            <a:spLocks noGrp="1"/>
          </p:cNvSpPr>
          <p:nvPr>
            <p:ph type="title"/>
          </p:nvPr>
        </p:nvSpPr>
        <p:spPr/>
        <p:txBody>
          <a:bodyPr>
            <a:normAutofit/>
          </a:bodyPr>
          <a:lstStyle/>
          <a:p>
            <a:r>
              <a:rPr lang="de-DE" dirty="0"/>
              <a:t>Allgemeine Bestimmungen - Horizontale Sprünge – Regel 184.5</a:t>
            </a:r>
          </a:p>
        </p:txBody>
      </p:sp>
    </p:spTree>
    <p:extLst>
      <p:ext uri="{BB962C8B-B14F-4D97-AF65-F5344CB8AC3E}">
        <p14:creationId xmlns:p14="http://schemas.microsoft.com/office/powerpoint/2010/main" val="307017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Der Veranstalter einer Leichtathletikveranstaltung </a:t>
            </a:r>
            <a:r>
              <a:rPr lang="de-DE" b="1" dirty="0"/>
              <a:t>und /oder die verantwortlichen Organisation</a:t>
            </a:r>
            <a:r>
              <a:rPr lang="de-DE" dirty="0"/>
              <a:t> beruft alle Offiziellen nach </a:t>
            </a:r>
            <a:br>
              <a:rPr lang="de-DE" dirty="0"/>
            </a:br>
            <a:r>
              <a:rPr lang="de-DE" dirty="0"/>
              <a:t>den Regeln des ausrichtenden Mitgliedsverbandes und für Veranstaltungen </a:t>
            </a:r>
            <a:r>
              <a:rPr lang="de-DE" dirty="0" err="1"/>
              <a:t>ge</a:t>
            </a:r>
            <a:r>
              <a:rPr lang="de-DE" dirty="0"/>
              <a:t>-</a:t>
            </a:r>
            <a:br>
              <a:rPr lang="de-DE" dirty="0"/>
            </a:br>
            <a:r>
              <a:rPr lang="de-DE" dirty="0" err="1"/>
              <a:t>mäß</a:t>
            </a:r>
            <a:r>
              <a:rPr lang="de-DE" dirty="0"/>
              <a:t> Regel 1.1a, b, c und f nach den Regeln und Verfahren der entsprechenden </a:t>
            </a:r>
            <a:br>
              <a:rPr lang="de-DE" dirty="0"/>
            </a:br>
            <a:r>
              <a:rPr lang="de-DE" dirty="0"/>
              <a:t>verantwortlichen Organisation.</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722313" indent="-352425" algn="just" defTabSz="0">
              <a:buNone/>
            </a:pP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a:xfrm>
            <a:off x="609600" y="260648"/>
            <a:ext cx="8942784" cy="1143000"/>
          </a:xfrm>
        </p:spPr>
        <p:txBody>
          <a:bodyPr/>
          <a:lstStyle/>
          <a:p>
            <a:r>
              <a:rPr lang="de-DE" dirty="0"/>
              <a:t>Offizielle der Veranstaltung– Regel 120</a:t>
            </a:r>
          </a:p>
        </p:txBody>
      </p:sp>
    </p:spTree>
    <p:extLst>
      <p:ext uri="{BB962C8B-B14F-4D97-AF65-F5344CB8AC3E}">
        <p14:creationId xmlns:p14="http://schemas.microsoft.com/office/powerpoint/2010/main" val="337331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i="1" dirty="0"/>
              <a:t>Der Wettkampf</a:t>
            </a:r>
          </a:p>
          <a:p>
            <a:r>
              <a:rPr lang="de-DE" dirty="0"/>
              <a:t>1. Es ist ein Fehlversuch des Wettkämpfers, wenn:</a:t>
            </a:r>
            <a:br>
              <a:rPr lang="de-DE" dirty="0"/>
            </a:br>
            <a:r>
              <a:rPr lang="de-DE" dirty="0"/>
              <a:t>a er beim Absprung mit irgendeinem Teil seines </a:t>
            </a:r>
            <a:r>
              <a:rPr lang="de-DE" strike="sngStrike" dirty="0"/>
              <a:t>Körpers den Boden (</a:t>
            </a:r>
            <a:r>
              <a:rPr lang="de-DE" b="1" strike="sngStrike" dirty="0"/>
              <a:t>einschließlich irgendeines Teils des Einlagebrettes</a:t>
            </a:r>
            <a:r>
              <a:rPr lang="de-DE" strike="sngStrike" dirty="0"/>
              <a:t>) hinter </a:t>
            </a:r>
            <a:r>
              <a:rPr lang="de-DE" b="1" dirty="0"/>
              <a:t>Fußes/Schuhs die senkrechte Fläche über </a:t>
            </a:r>
            <a:r>
              <a:rPr lang="de-DE" dirty="0"/>
              <a:t>der Absprunglinie </a:t>
            </a:r>
            <a:r>
              <a:rPr lang="de-DE" strike="sngStrike" dirty="0"/>
              <a:t>berührt </a:t>
            </a:r>
            <a:r>
              <a:rPr lang="de-DE" b="1" dirty="0"/>
              <a:t>durchbricht</a:t>
            </a:r>
            <a:r>
              <a:rPr lang="de-DE" dirty="0"/>
              <a:t>, sei es beim Durchlaufen ohne zu springen oder beim Sprungvorgang, oder</a:t>
            </a:r>
            <a:r>
              <a:rPr lang="de-DE" b="1" dirty="0"/>
              <a:t>.</a:t>
            </a:r>
          </a:p>
          <a:p>
            <a:endParaRPr lang="de-DE" b="1" dirty="0"/>
          </a:p>
          <a:p>
            <a:r>
              <a:rPr lang="de-DE" b="1" i="1" dirty="0"/>
              <a:t>Gültig ab 1. November 2020</a:t>
            </a:r>
            <a:endParaRPr lang="de-DE" i="1" dirty="0"/>
          </a:p>
        </p:txBody>
      </p:sp>
      <p:sp>
        <p:nvSpPr>
          <p:cNvPr id="3" name="Titel 2"/>
          <p:cNvSpPr>
            <a:spLocks noGrp="1"/>
          </p:cNvSpPr>
          <p:nvPr>
            <p:ph type="title"/>
          </p:nvPr>
        </p:nvSpPr>
        <p:spPr/>
        <p:txBody>
          <a:bodyPr>
            <a:normAutofit/>
          </a:bodyPr>
          <a:lstStyle/>
          <a:p>
            <a:r>
              <a:rPr lang="de-DE" dirty="0"/>
              <a:t>Weitsprung – Regel 185.1</a:t>
            </a:r>
          </a:p>
        </p:txBody>
      </p:sp>
    </p:spTree>
    <p:extLst>
      <p:ext uri="{BB962C8B-B14F-4D97-AF65-F5344CB8AC3E}">
        <p14:creationId xmlns:p14="http://schemas.microsoft.com/office/powerpoint/2010/main" val="1214550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09600" y="1600201"/>
            <a:ext cx="10972800" cy="4781127"/>
          </a:xfrm>
        </p:spPr>
        <p:txBody>
          <a:bodyPr>
            <a:normAutofit/>
          </a:bodyPr>
          <a:lstStyle/>
          <a:p>
            <a:r>
              <a:rPr lang="de-DE" dirty="0"/>
              <a:t>ergänzt:</a:t>
            </a:r>
          </a:p>
          <a:p>
            <a:r>
              <a:rPr lang="de-DE" dirty="0"/>
              <a:t>2. Mit Ausnahme der nachfolgenden Regelung sind alle Wettkampfgeräte vom Veranstalter bereitzustellen. Die Technischen Delegierten können, entsprechend der anwendbaren Durchführungsbestimmungen einer Veranstaltung, den Wettkämpfern erlauben, ihre eigenen persönlichen oder die von einem Lieferanten bereitgestellten Geräte zu benutzen. Voraussetzung ist, dass diese Geräte von der IAAF zertifiziert und vor der Veranstaltung geprüft und markiert worden sind, wie dies der Veranstalter festgelegt hat. Sie sind allen Wettkämpfern zur Verfügung zu stellen. Ist das gleiche Modell bereits in der Veranstalter erstellten Liste aufgeführt, werden eigene Geräte nicht zugelassen</a:t>
            </a:r>
            <a:r>
              <a:rPr lang="de-DE" b="1" i="1" dirty="0"/>
              <a:t>. </a:t>
            </a:r>
            <a:r>
              <a:rPr lang="de-DE" b="1" dirty="0"/>
              <a:t>Wenn der Leiter Wettkampfvorbereitung keine andere Entscheidung trifft, dürfen nicht mehr als 2 Wettkampfgeräte je Athlet und je Wurfwettbewerb an dem er teilnimmt eingereicht werden.</a:t>
            </a:r>
            <a:endParaRPr lang="de-DE" b="1" i="1" dirty="0"/>
          </a:p>
        </p:txBody>
      </p:sp>
      <p:sp>
        <p:nvSpPr>
          <p:cNvPr id="3" name="Titel 2"/>
          <p:cNvSpPr>
            <a:spLocks noGrp="1"/>
          </p:cNvSpPr>
          <p:nvPr>
            <p:ph type="title"/>
          </p:nvPr>
        </p:nvSpPr>
        <p:spPr/>
        <p:txBody>
          <a:bodyPr>
            <a:normAutofit/>
          </a:bodyPr>
          <a:lstStyle/>
          <a:p>
            <a:r>
              <a:rPr lang="de-DE" dirty="0"/>
              <a:t>Allgemeine Bestimmungen – Stoß- und Wurfwettbewerbe – Regel 187.2</a:t>
            </a:r>
          </a:p>
        </p:txBody>
      </p:sp>
    </p:spTree>
    <p:extLst>
      <p:ext uri="{BB962C8B-B14F-4D97-AF65-F5344CB8AC3E}">
        <p14:creationId xmlns:p14="http://schemas.microsoft.com/office/powerpoint/2010/main" val="77648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Anmerkung 2 ergänzt:</a:t>
            </a:r>
          </a:p>
          <a:p>
            <a:r>
              <a:rPr lang="de-DE" b="1" i="1" dirty="0"/>
              <a:t>Anmerkung 1: </a:t>
            </a:r>
            <a:r>
              <a:rPr lang="de-DE" i="1" dirty="0"/>
              <a:t>Das in Regel 192 für den Hammerwurf beschriebene </a:t>
            </a:r>
            <a:br>
              <a:rPr lang="de-DE" i="1" dirty="0"/>
            </a:br>
            <a:r>
              <a:rPr lang="de-DE" i="1" dirty="0"/>
              <a:t>Schutzgitter kann auch für den Diskuswurf benutzt werden, entweder </a:t>
            </a:r>
            <a:br>
              <a:rPr lang="de-DE" i="1" dirty="0"/>
            </a:br>
            <a:r>
              <a:rPr lang="de-DE" i="1" dirty="0"/>
              <a:t>durch das Entfernen des konzentrischen Einlagerings, der den Innendurchmesser von 2,135m auf 2,50m vergrößert (siehe Regel 187.7) oder </a:t>
            </a:r>
            <a:br>
              <a:rPr lang="de-DE" i="1" dirty="0"/>
            </a:br>
            <a:r>
              <a:rPr lang="de-DE" i="1" dirty="0"/>
              <a:t>durch die Nutzung der Flügel des Schutzgitters als Verlängerung und einem separaten Diskuskreis der vor dem Hammerkreis eingebaut ist.</a:t>
            </a:r>
            <a:br>
              <a:rPr lang="de-DE" i="1" dirty="0"/>
            </a:br>
            <a:r>
              <a:rPr lang="de-DE" b="1" i="1" dirty="0"/>
              <a:t>Anmerkung 2: “Die Flügel des Hammerwurfschutzgitters können genutzt werden, wenn der Käfig für Diskuswurf verwendet wird, um die Gefahrenzone einzuschränken.”</a:t>
            </a:r>
            <a:endParaRPr lang="de-DE" dirty="0"/>
          </a:p>
        </p:txBody>
      </p:sp>
      <p:sp>
        <p:nvSpPr>
          <p:cNvPr id="3" name="Titel 2"/>
          <p:cNvSpPr>
            <a:spLocks noGrp="1"/>
          </p:cNvSpPr>
          <p:nvPr>
            <p:ph type="title"/>
          </p:nvPr>
        </p:nvSpPr>
        <p:spPr/>
        <p:txBody>
          <a:bodyPr>
            <a:normAutofit/>
          </a:bodyPr>
          <a:lstStyle/>
          <a:p>
            <a:r>
              <a:rPr lang="de-DE" dirty="0"/>
              <a:t>Diskusschutznetzanlage – Regel 190.1</a:t>
            </a:r>
          </a:p>
        </p:txBody>
      </p:sp>
    </p:spTree>
    <p:extLst>
      <p:ext uri="{BB962C8B-B14F-4D97-AF65-F5344CB8AC3E}">
        <p14:creationId xmlns:p14="http://schemas.microsoft.com/office/powerpoint/2010/main" val="243047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Anmerkungen geändert:</a:t>
            </a:r>
          </a:p>
          <a:p>
            <a:r>
              <a:rPr lang="de-DE" b="1" i="1" dirty="0"/>
              <a:t>Anmerkung 1:</a:t>
            </a:r>
            <a:r>
              <a:rPr lang="de-DE" dirty="0"/>
              <a:t> </a:t>
            </a:r>
            <a:r>
              <a:rPr lang="de-DE" i="1" dirty="0"/>
              <a:t>Die Anordnung der hinteren Netzfelder/Netze ist nicht </a:t>
            </a:r>
            <a:br>
              <a:rPr lang="de-DE" i="1" dirty="0"/>
            </a:br>
            <a:r>
              <a:rPr lang="de-DE" i="1" dirty="0"/>
              <a:t>so bedeutend, vorausgesetzt, sie sind mindestens 3m vom Mittelpunkt </a:t>
            </a:r>
            <a:br>
              <a:rPr lang="de-DE" i="1" dirty="0"/>
            </a:br>
            <a:r>
              <a:rPr lang="de-DE" i="1" dirty="0"/>
              <a:t>des Wurfkreises entfernt.</a:t>
            </a:r>
            <a:br>
              <a:rPr lang="de-DE" i="1" dirty="0"/>
            </a:br>
            <a:r>
              <a:rPr lang="de-DE" b="1" i="1" dirty="0"/>
              <a:t>Anmerkung 2:</a:t>
            </a:r>
            <a:r>
              <a:rPr lang="de-DE" i="1" dirty="0"/>
              <a:t> Neue Ausführungen, die den gleichen </a:t>
            </a:r>
            <a:r>
              <a:rPr lang="de-DE" b="1" i="1" dirty="0"/>
              <a:t>oder besseren </a:t>
            </a:r>
            <a:r>
              <a:rPr lang="de-DE" i="1" dirty="0"/>
              <a:t>Grad an Schutz bieten und im Vergleich mit den herkömmlichen Bauarten die Gefahrenzone nicht vergrößern, können von der IAAF zertifiziert werden.</a:t>
            </a:r>
            <a:br>
              <a:rPr lang="de-DE" i="1" dirty="0"/>
            </a:br>
            <a:r>
              <a:rPr lang="de-DE" b="1" i="1" dirty="0"/>
              <a:t>Anmerkung 3: </a:t>
            </a:r>
            <a:r>
              <a:rPr lang="de-DE" i="1" dirty="0"/>
              <a:t>Insbesondere die Seite des Schutzgitters entlang der </a:t>
            </a:r>
            <a:br>
              <a:rPr lang="de-DE" i="1" dirty="0"/>
            </a:br>
            <a:r>
              <a:rPr lang="de-DE" i="1" dirty="0"/>
              <a:t>Laufbahn kann verlängert </a:t>
            </a:r>
            <a:r>
              <a:rPr lang="de-DE" b="1" i="1" dirty="0"/>
              <a:t>und/oder mit (a) beweglichen Flügeln </a:t>
            </a:r>
            <a:r>
              <a:rPr lang="de-DE" i="1" dirty="0"/>
              <a:t>und/oder in der Höhe vergrößert werden, so dass für Wettkämpfer auf der angrenzenden Laufbahn während eines Diskuswettkampfes der größtmögliche Schutz gewährleistet ist.</a:t>
            </a:r>
            <a:endParaRPr lang="de-DE" dirty="0"/>
          </a:p>
        </p:txBody>
      </p:sp>
      <p:sp>
        <p:nvSpPr>
          <p:cNvPr id="3" name="Titel 2"/>
          <p:cNvSpPr>
            <a:spLocks noGrp="1"/>
          </p:cNvSpPr>
          <p:nvPr>
            <p:ph type="title"/>
          </p:nvPr>
        </p:nvSpPr>
        <p:spPr/>
        <p:txBody>
          <a:bodyPr>
            <a:normAutofit/>
          </a:bodyPr>
          <a:lstStyle/>
          <a:p>
            <a:r>
              <a:rPr lang="de-DE" dirty="0"/>
              <a:t>Diskusschutznetzanlage – Regel 190.3</a:t>
            </a:r>
          </a:p>
        </p:txBody>
      </p:sp>
    </p:spTree>
    <p:extLst>
      <p:ext uri="{BB962C8B-B14F-4D97-AF65-F5344CB8AC3E}">
        <p14:creationId xmlns:p14="http://schemas.microsoft.com/office/powerpoint/2010/main" val="238916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smtClean="0"/>
              <a:t>ergänzt:</a:t>
            </a:r>
            <a:endParaRPr lang="de-DE" dirty="0"/>
          </a:p>
          <a:p>
            <a:r>
              <a:rPr lang="de-DE" b="1" i="1" dirty="0"/>
              <a:t>Ball- und Schlagballwurf</a:t>
            </a:r>
            <a:br>
              <a:rPr lang="de-DE" b="1" i="1" dirty="0"/>
            </a:br>
            <a:r>
              <a:rPr lang="de-DE" i="1" dirty="0"/>
              <a:t>1. Der B a l </a:t>
            </a:r>
            <a:r>
              <a:rPr lang="de-DE" i="1" dirty="0" err="1"/>
              <a:t>l</a:t>
            </a:r>
            <a:r>
              <a:rPr lang="de-DE" i="1" dirty="0"/>
              <a:t> hat ein Gewicht von </a:t>
            </a:r>
            <a:r>
              <a:rPr lang="de-DE" b="1" i="1" dirty="0" smtClean="0"/>
              <a:t>190g - 210g</a:t>
            </a:r>
            <a:r>
              <a:rPr lang="de-DE" i="1" dirty="0"/>
              <a:t>. Ist er aus Leder gefertigt, beträgt </a:t>
            </a:r>
            <a:r>
              <a:rPr lang="de-DE" i="1" dirty="0" smtClean="0"/>
              <a:t>der </a:t>
            </a:r>
            <a:r>
              <a:rPr lang="de-DE" i="1" dirty="0"/>
              <a:t>Umfang 23,6cm – 26,7cm, besteht er aus Gummi, beträgt der Durch- </a:t>
            </a:r>
            <a:br>
              <a:rPr lang="de-DE" i="1" dirty="0"/>
            </a:br>
            <a:r>
              <a:rPr lang="de-DE" i="1" dirty="0" err="1"/>
              <a:t>messer</a:t>
            </a:r>
            <a:r>
              <a:rPr lang="de-DE" i="1" dirty="0"/>
              <a:t> 7,5cm – 8,5cm.</a:t>
            </a:r>
            <a:br>
              <a:rPr lang="de-DE" i="1" dirty="0"/>
            </a:br>
            <a:r>
              <a:rPr lang="de-DE" i="1" dirty="0"/>
              <a:t>2. Der S c h l a g b a l </a:t>
            </a:r>
            <a:r>
              <a:rPr lang="de-DE" i="1" dirty="0" err="1"/>
              <a:t>l</a:t>
            </a:r>
            <a:r>
              <a:rPr lang="de-DE" i="1" dirty="0"/>
              <a:t> hat ein Gewicht von 70g – 85g. Ist er aus Leder </a:t>
            </a:r>
            <a:br>
              <a:rPr lang="de-DE" i="1" dirty="0"/>
            </a:br>
            <a:r>
              <a:rPr lang="de-DE" i="1" dirty="0"/>
              <a:t>gefertigt, beträgt der Umfang 19cm – 21cm, besteht er aus Gummi, </a:t>
            </a:r>
            <a:r>
              <a:rPr lang="de-DE" i="1" dirty="0" err="1"/>
              <a:t>be</a:t>
            </a:r>
            <a:r>
              <a:rPr lang="de-DE" i="1"/>
              <a:t>- </a:t>
            </a:r>
            <a:br>
              <a:rPr lang="de-DE" i="1"/>
            </a:br>
            <a:r>
              <a:rPr lang="de-DE" i="1"/>
              <a:t>trägt der Durchmesser 6,0cm – 6,7cm.</a:t>
            </a:r>
            <a:endParaRPr lang="de-DE" b="1" i="1" dirty="0"/>
          </a:p>
        </p:txBody>
      </p:sp>
      <p:sp>
        <p:nvSpPr>
          <p:cNvPr id="3" name="Titel 2"/>
          <p:cNvSpPr>
            <a:spLocks noGrp="1"/>
          </p:cNvSpPr>
          <p:nvPr>
            <p:ph type="title"/>
          </p:nvPr>
        </p:nvSpPr>
        <p:spPr/>
        <p:txBody>
          <a:bodyPr>
            <a:normAutofit/>
          </a:bodyPr>
          <a:lstStyle/>
          <a:p>
            <a:r>
              <a:rPr lang="de-DE" dirty="0" smtClean="0"/>
              <a:t>Nationale Bestimmungen </a:t>
            </a:r>
            <a:r>
              <a:rPr lang="de-DE" dirty="0"/>
              <a:t>– Regel </a:t>
            </a:r>
            <a:r>
              <a:rPr lang="de-DE" dirty="0" smtClean="0"/>
              <a:t>193</a:t>
            </a:r>
            <a:br>
              <a:rPr lang="de-DE" dirty="0" smtClean="0"/>
            </a:br>
            <a:r>
              <a:rPr lang="de-DE" dirty="0" smtClean="0"/>
              <a:t>Ball- und Schlagballwurf</a:t>
            </a:r>
            <a:endParaRPr lang="de-DE" dirty="0"/>
          </a:p>
        </p:txBody>
      </p:sp>
    </p:spTree>
    <p:extLst>
      <p:ext uri="{BB962C8B-B14F-4D97-AF65-F5344CB8AC3E}">
        <p14:creationId xmlns:p14="http://schemas.microsoft.com/office/powerpoint/2010/main" val="372485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geändert:</a:t>
            </a:r>
          </a:p>
          <a:p>
            <a:r>
              <a:rPr lang="en-US" dirty="0"/>
              <a:t>Der </a:t>
            </a:r>
            <a:r>
              <a:rPr lang="en-US" dirty="0" err="1"/>
              <a:t>Zehnkampf</a:t>
            </a:r>
            <a:r>
              <a:rPr lang="en-US" dirty="0"/>
              <a:t> </a:t>
            </a:r>
            <a:r>
              <a:rPr lang="en-US" dirty="0" err="1"/>
              <a:t>besteht</a:t>
            </a:r>
            <a:r>
              <a:rPr lang="en-US" dirty="0"/>
              <a:t> </a:t>
            </a:r>
            <a:r>
              <a:rPr lang="en-US" dirty="0" err="1"/>
              <a:t>aus</a:t>
            </a:r>
            <a:r>
              <a:rPr lang="en-US" dirty="0"/>
              <a:t> </a:t>
            </a:r>
            <a:r>
              <a:rPr lang="en-US" dirty="0" err="1"/>
              <a:t>zehn</a:t>
            </a:r>
            <a:r>
              <a:rPr lang="en-US" dirty="0"/>
              <a:t> </a:t>
            </a:r>
            <a:r>
              <a:rPr lang="en-US" dirty="0" err="1"/>
              <a:t>Disziplinen</a:t>
            </a:r>
            <a:r>
              <a:rPr lang="en-US" dirty="0"/>
              <a:t>, die an </a:t>
            </a:r>
            <a:r>
              <a:rPr lang="en-US" dirty="0" err="1"/>
              <a:t>zwei</a:t>
            </a:r>
            <a:r>
              <a:rPr lang="en-US" dirty="0"/>
              <a:t> </a:t>
            </a:r>
            <a:r>
              <a:rPr lang="en-US" dirty="0" err="1"/>
              <a:t>aufeinander</a:t>
            </a:r>
            <a:r>
              <a:rPr lang="en-US" dirty="0"/>
              <a:t> </a:t>
            </a:r>
            <a:br>
              <a:rPr lang="en-US" dirty="0"/>
            </a:br>
            <a:r>
              <a:rPr lang="en-US" dirty="0" err="1"/>
              <a:t>folgenden</a:t>
            </a:r>
            <a:r>
              <a:rPr lang="en-US" dirty="0"/>
              <a:t> </a:t>
            </a:r>
            <a:r>
              <a:rPr lang="en-US" strike="sngStrike" dirty="0" err="1"/>
              <a:t>Tagen</a:t>
            </a:r>
            <a:r>
              <a:rPr lang="en-US" dirty="0"/>
              <a:t> </a:t>
            </a:r>
            <a:r>
              <a:rPr lang="en-US" b="1" dirty="0"/>
              <a:t>24 </a:t>
            </a:r>
            <a:r>
              <a:rPr lang="en-US" b="1" dirty="0" err="1"/>
              <a:t>Stunden</a:t>
            </a:r>
            <a:r>
              <a:rPr lang="en-US" b="1" dirty="0"/>
              <a:t> </a:t>
            </a:r>
            <a:r>
              <a:rPr lang="en-US" b="1" dirty="0" err="1"/>
              <a:t>Perioden</a:t>
            </a:r>
            <a:r>
              <a:rPr lang="en-US" b="1" dirty="0"/>
              <a:t> </a:t>
            </a:r>
            <a:r>
              <a:rPr lang="en-US" dirty="0"/>
              <a:t>in </a:t>
            </a:r>
            <a:r>
              <a:rPr lang="en-US" dirty="0" err="1"/>
              <a:t>nachstehender</a:t>
            </a:r>
            <a:r>
              <a:rPr lang="en-US" dirty="0"/>
              <a:t> </a:t>
            </a:r>
            <a:r>
              <a:rPr lang="en-US" dirty="0" err="1"/>
              <a:t>Reihenfolge</a:t>
            </a:r>
            <a:r>
              <a:rPr lang="en-US" dirty="0"/>
              <a:t> </a:t>
            </a:r>
            <a:r>
              <a:rPr lang="en-US" dirty="0" err="1"/>
              <a:t>durchge</a:t>
            </a:r>
            <a:r>
              <a:rPr lang="en-US" dirty="0"/>
              <a:t>- </a:t>
            </a:r>
            <a:br>
              <a:rPr lang="en-US" dirty="0"/>
            </a:br>
            <a:r>
              <a:rPr lang="en-US" dirty="0" err="1"/>
              <a:t>führt</a:t>
            </a:r>
            <a:r>
              <a:rPr lang="en-US" dirty="0"/>
              <a:t> </a:t>
            </a:r>
            <a:r>
              <a:rPr lang="en-US" dirty="0" err="1"/>
              <a:t>werden</a:t>
            </a:r>
            <a:r>
              <a:rPr lang="en-US" dirty="0"/>
              <a:t> </a:t>
            </a:r>
            <a:r>
              <a:rPr lang="en-US" dirty="0" err="1"/>
              <a:t>müssen</a:t>
            </a:r>
            <a:r>
              <a:rPr lang="en-US" dirty="0"/>
              <a:t>:</a:t>
            </a:r>
            <a:br>
              <a:rPr lang="en-US" dirty="0"/>
            </a:br>
            <a:r>
              <a:rPr lang="en-US" dirty="0" err="1"/>
              <a:t>Erster</a:t>
            </a:r>
            <a:r>
              <a:rPr lang="en-US" dirty="0"/>
              <a:t> Tag: 100m, </a:t>
            </a:r>
            <a:r>
              <a:rPr lang="en-US" dirty="0" err="1"/>
              <a:t>Weitsprung</a:t>
            </a:r>
            <a:r>
              <a:rPr lang="en-US" dirty="0"/>
              <a:t>, </a:t>
            </a:r>
            <a:r>
              <a:rPr lang="en-US" dirty="0" err="1"/>
              <a:t>Kugelstoß</a:t>
            </a:r>
            <a:r>
              <a:rPr lang="en-US" dirty="0"/>
              <a:t>, </a:t>
            </a:r>
            <a:r>
              <a:rPr lang="en-US" dirty="0" err="1"/>
              <a:t>Hochsprung</a:t>
            </a:r>
            <a:r>
              <a:rPr lang="en-US" dirty="0"/>
              <a:t>, 400m,</a:t>
            </a:r>
            <a:br>
              <a:rPr lang="en-US" dirty="0"/>
            </a:br>
            <a:r>
              <a:rPr lang="en-US" dirty="0" err="1"/>
              <a:t>Zweiter</a:t>
            </a:r>
            <a:r>
              <a:rPr lang="en-US" dirty="0"/>
              <a:t> Tag: 110m </a:t>
            </a:r>
            <a:r>
              <a:rPr lang="en-US" dirty="0" err="1"/>
              <a:t>Hürden</a:t>
            </a:r>
            <a:r>
              <a:rPr lang="en-US" dirty="0"/>
              <a:t>, </a:t>
            </a:r>
            <a:r>
              <a:rPr lang="en-US" dirty="0" err="1"/>
              <a:t>Diskuswurf</a:t>
            </a:r>
            <a:r>
              <a:rPr lang="en-US" dirty="0"/>
              <a:t>, </a:t>
            </a:r>
            <a:r>
              <a:rPr lang="en-US" dirty="0" err="1"/>
              <a:t>Stabhochsprung</a:t>
            </a:r>
            <a:r>
              <a:rPr lang="en-US" dirty="0"/>
              <a:t>, </a:t>
            </a:r>
            <a:r>
              <a:rPr lang="en-US" dirty="0" err="1"/>
              <a:t>Speerwurf</a:t>
            </a:r>
            <a:r>
              <a:rPr lang="en-US" dirty="0"/>
              <a:t>, 1500m</a:t>
            </a:r>
            <a:r>
              <a:rPr lang="en-US" b="1" dirty="0"/>
              <a:t>.</a:t>
            </a:r>
            <a:endParaRPr lang="de-DE" i="1" dirty="0"/>
          </a:p>
          <a:p>
            <a:pPr marL="0" indent="0">
              <a:buNone/>
            </a:pPr>
            <a:endParaRPr lang="de-DE" b="1" i="1" strike="sngStrike" dirty="0"/>
          </a:p>
          <a:p>
            <a:pPr marL="0" indent="0">
              <a:buNone/>
            </a:pPr>
            <a:r>
              <a:rPr lang="de-DE" b="1" i="1" dirty="0"/>
              <a:t>Bereits in IWR 2018/19 enthalten</a:t>
            </a:r>
            <a:br>
              <a:rPr lang="de-DE" b="1" i="1" dirty="0"/>
            </a:br>
            <a:r>
              <a:rPr lang="de-DE" b="1" i="1" dirty="0"/>
              <a:t>Gültig ab 11. März 2019</a:t>
            </a:r>
            <a:endParaRPr lang="de-DE" b="1" dirty="0"/>
          </a:p>
        </p:txBody>
      </p:sp>
      <p:sp>
        <p:nvSpPr>
          <p:cNvPr id="3" name="Titel 2"/>
          <p:cNvSpPr>
            <a:spLocks noGrp="1"/>
          </p:cNvSpPr>
          <p:nvPr>
            <p:ph type="title"/>
          </p:nvPr>
        </p:nvSpPr>
        <p:spPr/>
        <p:txBody>
          <a:bodyPr>
            <a:normAutofit/>
          </a:bodyPr>
          <a:lstStyle/>
          <a:p>
            <a:r>
              <a:rPr lang="de-DE" dirty="0"/>
              <a:t>Mehrkampfwettbewerbe – Regel 200.2</a:t>
            </a:r>
          </a:p>
        </p:txBody>
      </p:sp>
    </p:spTree>
    <p:extLst>
      <p:ext uri="{BB962C8B-B14F-4D97-AF65-F5344CB8AC3E}">
        <p14:creationId xmlns:p14="http://schemas.microsoft.com/office/powerpoint/2010/main" val="266383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geändert:</a:t>
            </a:r>
          </a:p>
          <a:p>
            <a:r>
              <a:rPr lang="de-DE" dirty="0"/>
              <a:t>Der Siebenkampf besteht aus sieben Disziplinen, die an zwei aufeinander </a:t>
            </a:r>
            <a:br>
              <a:rPr lang="de-DE" dirty="0"/>
            </a:br>
            <a:r>
              <a:rPr lang="de-DE" dirty="0"/>
              <a:t>folgenden </a:t>
            </a:r>
            <a:r>
              <a:rPr lang="de-DE" strike="sngStrike" dirty="0"/>
              <a:t>Tagen</a:t>
            </a:r>
            <a:r>
              <a:rPr lang="de-DE" dirty="0"/>
              <a:t> </a:t>
            </a:r>
            <a:r>
              <a:rPr lang="de-DE" b="1" dirty="0"/>
              <a:t>24 Stunden Perioden </a:t>
            </a:r>
            <a:r>
              <a:rPr lang="de-DE" dirty="0"/>
              <a:t>in nachstehender Reihenfolge </a:t>
            </a:r>
            <a:r>
              <a:rPr lang="de-DE" dirty="0" err="1"/>
              <a:t>durchge</a:t>
            </a:r>
            <a:r>
              <a:rPr lang="de-DE" dirty="0"/>
              <a:t>- </a:t>
            </a:r>
            <a:br>
              <a:rPr lang="de-DE" dirty="0"/>
            </a:br>
            <a:r>
              <a:rPr lang="de-DE" dirty="0"/>
              <a:t>führt werden müssen:</a:t>
            </a:r>
            <a:br>
              <a:rPr lang="de-DE" dirty="0"/>
            </a:br>
            <a:r>
              <a:rPr lang="de-DE" dirty="0"/>
              <a:t>Erster Tag: 100m Hürden, Hochsprung, Kugelstoß, 200m,</a:t>
            </a:r>
            <a:br>
              <a:rPr lang="de-DE" dirty="0"/>
            </a:br>
            <a:r>
              <a:rPr lang="de-DE" dirty="0"/>
              <a:t>Zweiter Tag: Weitsprung, Speerwurf, 800m</a:t>
            </a:r>
            <a:r>
              <a:rPr lang="de-DE" b="1" dirty="0"/>
              <a:t>.</a:t>
            </a:r>
            <a:endParaRPr lang="de-DE" b="1" i="1" strike="sngStrike" dirty="0"/>
          </a:p>
          <a:p>
            <a:pPr marL="0" indent="0">
              <a:buNone/>
            </a:pPr>
            <a:endParaRPr lang="de-DE" b="1" i="1" dirty="0"/>
          </a:p>
          <a:p>
            <a:pPr marL="0" indent="0">
              <a:buNone/>
            </a:pPr>
            <a:r>
              <a:rPr lang="de-DE" b="1" i="1" dirty="0"/>
              <a:t>Bereits in IWR 2018/19 enthalten</a:t>
            </a:r>
            <a:br>
              <a:rPr lang="de-DE" b="1" i="1" dirty="0"/>
            </a:br>
            <a:r>
              <a:rPr lang="de-DE" b="1" i="1" dirty="0"/>
              <a:t>Gültig ab 11. März 2019</a:t>
            </a:r>
            <a:endParaRPr lang="de-DE" b="1" dirty="0"/>
          </a:p>
        </p:txBody>
      </p:sp>
      <p:sp>
        <p:nvSpPr>
          <p:cNvPr id="3" name="Titel 2"/>
          <p:cNvSpPr>
            <a:spLocks noGrp="1"/>
          </p:cNvSpPr>
          <p:nvPr>
            <p:ph type="title"/>
          </p:nvPr>
        </p:nvSpPr>
        <p:spPr/>
        <p:txBody>
          <a:bodyPr>
            <a:normAutofit/>
          </a:bodyPr>
          <a:lstStyle/>
          <a:p>
            <a:r>
              <a:rPr lang="de-DE" dirty="0"/>
              <a:t>Mehrkampfwettbewerbe – Regel 200.3</a:t>
            </a:r>
          </a:p>
        </p:txBody>
      </p:sp>
    </p:spTree>
    <p:extLst>
      <p:ext uri="{BB962C8B-B14F-4D97-AF65-F5344CB8AC3E}">
        <p14:creationId xmlns:p14="http://schemas.microsoft.com/office/powerpoint/2010/main" val="217820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09600" y="1600201"/>
            <a:ext cx="10972800" cy="5069159"/>
          </a:xfrm>
        </p:spPr>
        <p:txBody>
          <a:bodyPr>
            <a:normAutofit fontScale="47500" lnSpcReduction="20000"/>
          </a:bodyPr>
          <a:lstStyle/>
          <a:p>
            <a:r>
              <a:rPr lang="de-DE" sz="3800" dirty="0"/>
              <a:t>Geändert im Englischen von Pit Lane zu Penalty Zone, im Deutschen keine Änderung:</a:t>
            </a:r>
          </a:p>
          <a:p>
            <a:r>
              <a:rPr lang="de-DE" sz="3800" dirty="0"/>
              <a:t>c Eine </a:t>
            </a:r>
            <a:r>
              <a:rPr lang="de-DE" sz="3800" b="1" dirty="0"/>
              <a:t>Aufenthaltszone für Zeitstrafen </a:t>
            </a:r>
            <a:r>
              <a:rPr lang="de-DE" sz="3800" dirty="0"/>
              <a:t>ist für alle Wettkämpfe verbindlich vorgeschrieben, für die die Bestimmungen, die für diese Veranstaltung gelten, dies vorsehen. Zusätzlich kann sie genutzt werden für andere Wettkämpfe nach einer Entscheidung durch die zuständige Verbandsorganisation oder Veranstalter. In diesen Fällen wird der Wettkämpfer, sobald er drei Rote Karten erhalten hat, durch den Obmann oder eine von ihm damit betraute Person angewiesen in die </a:t>
            </a:r>
            <a:r>
              <a:rPr lang="de-DE" sz="3800" b="1" dirty="0"/>
              <a:t>Aufenthaltszone für Zeitstrafen </a:t>
            </a:r>
            <a:r>
              <a:rPr lang="de-DE" sz="3800" dirty="0"/>
              <a:t>zu gehen und dort die Strafzeit zu verbringen.</a:t>
            </a:r>
            <a:br>
              <a:rPr lang="de-DE" sz="3800" dirty="0"/>
            </a:br>
            <a:r>
              <a:rPr lang="de-DE" sz="3800" dirty="0"/>
              <a:t>Die anzuwendende Zeit in der </a:t>
            </a:r>
            <a:r>
              <a:rPr lang="de-DE" sz="3800" b="1" dirty="0"/>
              <a:t>Aufenthaltszone</a:t>
            </a:r>
            <a:r>
              <a:rPr lang="de-DE" sz="3800" dirty="0"/>
              <a:t> ist wie folgt:</a:t>
            </a:r>
            <a:br>
              <a:rPr lang="de-DE" sz="3800" dirty="0"/>
            </a:br>
            <a:r>
              <a:rPr lang="de-DE" sz="3800" dirty="0"/>
              <a:t>Strecken bis einschließlich 	Strafzeit</a:t>
            </a:r>
            <a:br>
              <a:rPr lang="de-DE" sz="3800" dirty="0"/>
            </a:br>
            <a:r>
              <a:rPr lang="de-DE" sz="3800" dirty="0"/>
              <a:t>5000m/5km 			</a:t>
            </a:r>
            <a:r>
              <a:rPr lang="de-DE" sz="3800" dirty="0" smtClean="0"/>
              <a:t>	0.5min</a:t>
            </a:r>
            <a:r>
              <a:rPr lang="de-DE" sz="3800" dirty="0"/>
              <a:t/>
            </a:r>
            <a:br>
              <a:rPr lang="de-DE" sz="3800" dirty="0"/>
            </a:br>
            <a:r>
              <a:rPr lang="de-DE" sz="3800" dirty="0"/>
              <a:t>10,000m/10km 			1min</a:t>
            </a:r>
            <a:br>
              <a:rPr lang="de-DE" sz="3800" dirty="0"/>
            </a:br>
            <a:r>
              <a:rPr lang="de-DE" sz="3800" dirty="0"/>
              <a:t>20,000m/20km 			2min</a:t>
            </a:r>
            <a:br>
              <a:rPr lang="de-DE" sz="3800" dirty="0"/>
            </a:br>
            <a:r>
              <a:rPr lang="de-DE" sz="3800" dirty="0"/>
              <a:t>30,000m/30km 			3min</a:t>
            </a:r>
            <a:br>
              <a:rPr lang="de-DE" sz="3800" dirty="0"/>
            </a:br>
            <a:r>
              <a:rPr lang="de-DE" sz="3800" dirty="0"/>
              <a:t>40,000m/40km 			4min</a:t>
            </a:r>
            <a:br>
              <a:rPr lang="de-DE" sz="3800" dirty="0"/>
            </a:br>
            <a:r>
              <a:rPr lang="de-DE" sz="3800" dirty="0"/>
              <a:t>50,000m/50km 			5min</a:t>
            </a:r>
            <a:r>
              <a:rPr lang="de-DE" sz="3300" dirty="0"/>
              <a:t/>
            </a:r>
            <a:br>
              <a:rPr lang="de-DE" sz="3300" dirty="0"/>
            </a:br>
            <a:endParaRPr lang="de-DE" b="1" i="1" dirty="0"/>
          </a:p>
          <a:p>
            <a:pPr marL="0" indent="0">
              <a:buNone/>
            </a:pPr>
            <a:r>
              <a:rPr lang="de-DE" sz="3800" b="1" i="1" dirty="0"/>
              <a:t>Bereits in IWR 2018/19 enthalten</a:t>
            </a:r>
            <a:br>
              <a:rPr lang="de-DE" sz="3800" b="1" i="1" dirty="0"/>
            </a:br>
            <a:r>
              <a:rPr lang="de-DE" sz="3800" b="1" i="1" dirty="0"/>
              <a:t>Gültig ab 11. März 2019</a:t>
            </a:r>
            <a:endParaRPr lang="de-DE" sz="3800" b="1" dirty="0"/>
          </a:p>
        </p:txBody>
      </p:sp>
      <p:sp>
        <p:nvSpPr>
          <p:cNvPr id="3" name="Titel 2"/>
          <p:cNvSpPr>
            <a:spLocks noGrp="1"/>
          </p:cNvSpPr>
          <p:nvPr>
            <p:ph type="title"/>
          </p:nvPr>
        </p:nvSpPr>
        <p:spPr/>
        <p:txBody>
          <a:bodyPr>
            <a:normAutofit/>
          </a:bodyPr>
          <a:lstStyle/>
          <a:p>
            <a:r>
              <a:rPr lang="de-DE" dirty="0" smtClean="0"/>
              <a:t>Gehwettbewerbe </a:t>
            </a:r>
            <a:r>
              <a:rPr lang="de-DE" dirty="0"/>
              <a:t>– Regel </a:t>
            </a:r>
            <a:r>
              <a:rPr lang="de-DE" dirty="0" smtClean="0"/>
              <a:t>230.7c</a:t>
            </a:r>
            <a:endParaRPr lang="de-DE" dirty="0"/>
          </a:p>
        </p:txBody>
      </p:sp>
    </p:spTree>
    <p:extLst>
      <p:ext uri="{BB962C8B-B14F-4D97-AF65-F5344CB8AC3E}">
        <p14:creationId xmlns:p14="http://schemas.microsoft.com/office/powerpoint/2010/main" val="354751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ergänzt:</a:t>
            </a:r>
          </a:p>
          <a:p>
            <a:r>
              <a:rPr lang="en-GB" dirty="0" err="1" smtClean="0"/>
              <a:t>Wenn</a:t>
            </a:r>
            <a:r>
              <a:rPr lang="en-GB" dirty="0"/>
              <a:t> </a:t>
            </a:r>
            <a:r>
              <a:rPr lang="de-DE" dirty="0" smtClean="0"/>
              <a:t>derselbe </a:t>
            </a:r>
            <a:r>
              <a:rPr lang="de-DE" dirty="0"/>
              <a:t>Wettkämpfer zu irgendeinem Zeitpunkt eine weitere Rote Karte von einem Gehrichter erhält, der zuvor noch keine Rote Karte für ihn ausgestellt hatte, wird er disqualifiziert. Falls ein Wettkämpfer trotz entsprechender Anweisung sich weigert, in die Aufenthaltszone für Zeitstrafen zu gehen oder die festgelegte Strafzeit darin zu verbringen, wird er vom </a:t>
            </a:r>
            <a:r>
              <a:rPr lang="de-DE" strike="sngStrike" dirty="0" smtClean="0"/>
              <a:t>Gehrichterobmann</a:t>
            </a:r>
            <a:r>
              <a:rPr lang="de-DE" dirty="0" smtClean="0"/>
              <a:t> </a:t>
            </a:r>
            <a:r>
              <a:rPr lang="de-DE" b="1" dirty="0"/>
              <a:t>Schiedsrichter </a:t>
            </a:r>
            <a:r>
              <a:rPr lang="de-DE" dirty="0"/>
              <a:t>disqualifiziert</a:t>
            </a:r>
            <a:endParaRPr lang="de-DE" strike="sngStrike" dirty="0"/>
          </a:p>
        </p:txBody>
      </p:sp>
      <p:sp>
        <p:nvSpPr>
          <p:cNvPr id="3" name="Titel 2"/>
          <p:cNvSpPr>
            <a:spLocks noGrp="1"/>
          </p:cNvSpPr>
          <p:nvPr>
            <p:ph type="title"/>
          </p:nvPr>
        </p:nvSpPr>
        <p:spPr/>
        <p:txBody>
          <a:bodyPr>
            <a:normAutofit/>
          </a:bodyPr>
          <a:lstStyle/>
          <a:p>
            <a:r>
              <a:rPr lang="de-DE" dirty="0"/>
              <a:t>Sportliches Gehen – Regel 230.7 c</a:t>
            </a:r>
          </a:p>
        </p:txBody>
      </p:sp>
    </p:spTree>
    <p:extLst>
      <p:ext uri="{BB962C8B-B14F-4D97-AF65-F5344CB8AC3E}">
        <p14:creationId xmlns:p14="http://schemas.microsoft.com/office/powerpoint/2010/main" val="99802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Angepasst an 240.6 und 250.6:</a:t>
            </a:r>
          </a:p>
          <a:p>
            <a:r>
              <a:rPr lang="de-DE" dirty="0"/>
              <a:t>Die Gehwettbewerbe müssen mit einem Schuss aus dem Startrevolver, </a:t>
            </a:r>
            <a:r>
              <a:rPr lang="de-DE" b="1" dirty="0"/>
              <a:t>einer </a:t>
            </a:r>
            <a:br>
              <a:rPr lang="de-DE" b="1" dirty="0"/>
            </a:br>
            <a:r>
              <a:rPr lang="de-DE" b="1" dirty="0"/>
              <a:t>Kanone, einem Signalhorn oder ähnlichem</a:t>
            </a:r>
            <a:r>
              <a:rPr lang="de-DE" dirty="0"/>
              <a:t> gestartet werden, dabei muss </a:t>
            </a:r>
            <a:br>
              <a:rPr lang="de-DE" dirty="0"/>
            </a:br>
            <a:r>
              <a:rPr lang="de-DE" dirty="0"/>
              <a:t>das Kommando dem für Läufe länger als 400m (Regel 162.2b) entsprechen.</a:t>
            </a:r>
            <a:endParaRPr lang="de-DE" strike="sngStrike" dirty="0"/>
          </a:p>
        </p:txBody>
      </p:sp>
      <p:sp>
        <p:nvSpPr>
          <p:cNvPr id="3" name="Titel 2"/>
          <p:cNvSpPr>
            <a:spLocks noGrp="1"/>
          </p:cNvSpPr>
          <p:nvPr>
            <p:ph type="title"/>
          </p:nvPr>
        </p:nvSpPr>
        <p:spPr/>
        <p:txBody>
          <a:bodyPr>
            <a:normAutofit/>
          </a:bodyPr>
          <a:lstStyle/>
          <a:p>
            <a:r>
              <a:rPr lang="de-DE" dirty="0"/>
              <a:t>Sportliches Gehen – Regel 230.8</a:t>
            </a:r>
          </a:p>
        </p:txBody>
      </p:sp>
    </p:spTree>
    <p:extLst>
      <p:ext uri="{BB962C8B-B14F-4D97-AF65-F5344CB8AC3E}">
        <p14:creationId xmlns:p14="http://schemas.microsoft.com/office/powerpoint/2010/main" val="1330129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gestrichen:</a:t>
            </a:r>
          </a:p>
          <a:p>
            <a:pPr marL="0" indent="0" algn="just">
              <a:buNone/>
            </a:pPr>
            <a:r>
              <a:rPr lang="de-DE" dirty="0"/>
              <a:t>Ein oder mehrere Schiedsrichter sind - soweit erforderlich - für </a:t>
            </a:r>
            <a:br>
              <a:rPr lang="de-DE" dirty="0"/>
            </a:br>
            <a:r>
              <a:rPr lang="de-DE" dirty="0"/>
              <a:t>den </a:t>
            </a:r>
            <a:r>
              <a:rPr lang="de-DE" dirty="0" err="1"/>
              <a:t>Callroom</a:t>
            </a:r>
            <a:r>
              <a:rPr lang="de-DE" dirty="0"/>
              <a:t>, für Bahnwettbewerbe, für technische Wettbewerbe, für </a:t>
            </a:r>
            <a:br>
              <a:rPr lang="de-DE" dirty="0"/>
            </a:br>
            <a:r>
              <a:rPr lang="de-DE" dirty="0"/>
              <a:t>Mehrkampfwettbewerbe und für stadionferne Lauf-/Gehwettbewerbe zu </a:t>
            </a:r>
            <a:br>
              <a:rPr lang="de-DE" dirty="0"/>
            </a:br>
            <a:r>
              <a:rPr lang="de-DE" dirty="0"/>
              <a:t>berufen. Ein (oder mehrere) Schiedsrichter Videowettkampfkontrolle </a:t>
            </a:r>
            <a:br>
              <a:rPr lang="de-DE" dirty="0"/>
            </a:br>
            <a:r>
              <a:rPr lang="de-DE" dirty="0"/>
              <a:t>sind zu berufen, sofern dies angebracht ist. Ein zur Überwachung der </a:t>
            </a:r>
            <a:br>
              <a:rPr lang="de-DE" dirty="0"/>
            </a:br>
            <a:r>
              <a:rPr lang="de-DE" dirty="0"/>
              <a:t>Starts bestimmter Schiedsrichter </a:t>
            </a:r>
            <a:r>
              <a:rPr lang="de-DE" b="1" strike="sngStrike" dirty="0"/>
              <a:t>für Bahnwettbewerbe</a:t>
            </a:r>
            <a:r>
              <a:rPr lang="de-DE" b="1" dirty="0"/>
              <a:t> </a:t>
            </a:r>
            <a:r>
              <a:rPr lang="de-DE" dirty="0"/>
              <a:t>wird als Schiedsrichter Start bezeichnet</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722313" indent="-352425" algn="just" defTabSz="0">
              <a:buNone/>
            </a:pP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Schiedsrichter – Regel 125.1</a:t>
            </a:r>
          </a:p>
        </p:txBody>
      </p:sp>
    </p:spTree>
    <p:extLst>
      <p:ext uri="{BB962C8B-B14F-4D97-AF65-F5344CB8AC3E}">
        <p14:creationId xmlns:p14="http://schemas.microsoft.com/office/powerpoint/2010/main" val="214231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Neuer Punkt hinzugefügt:</a:t>
            </a:r>
          </a:p>
          <a:p>
            <a:r>
              <a:rPr lang="en-GB" b="1" dirty="0"/>
              <a:t>b.</a:t>
            </a:r>
            <a:r>
              <a:rPr lang="en-GB" dirty="0"/>
              <a:t>	</a:t>
            </a:r>
            <a:r>
              <a:rPr lang="de-DE" b="1" dirty="0"/>
              <a:t> …</a:t>
            </a:r>
            <a:r>
              <a:rPr lang="de-DE" dirty="0"/>
              <a:t>Bei Wettbewerben mit einer großen Zahl an Läufern sind Engpässe oder </a:t>
            </a:r>
            <a:br>
              <a:rPr lang="de-DE" dirty="0"/>
            </a:br>
            <a:r>
              <a:rPr lang="de-DE" dirty="0"/>
              <a:t>andere Behinderungen auf den ersten </a:t>
            </a:r>
            <a:r>
              <a:rPr lang="de-DE" strike="sngStrike" dirty="0"/>
              <a:t>1500m</a:t>
            </a:r>
            <a:r>
              <a:rPr lang="de-DE" dirty="0"/>
              <a:t> </a:t>
            </a:r>
            <a:r>
              <a:rPr lang="de-DE" b="1" dirty="0"/>
              <a:t>300m </a:t>
            </a:r>
            <a:r>
              <a:rPr lang="de-DE" dirty="0"/>
              <a:t>zu vermeiden, die ein ungehindertes Laufen nicht ermöglichen.</a:t>
            </a:r>
            <a:r>
              <a:rPr lang="de-DE" b="1" dirty="0"/>
              <a:t>.</a:t>
            </a:r>
            <a:endParaRPr lang="de-DE" strike="sngStrike" dirty="0"/>
          </a:p>
        </p:txBody>
      </p:sp>
      <p:sp>
        <p:nvSpPr>
          <p:cNvPr id="3" name="Titel 2"/>
          <p:cNvSpPr>
            <a:spLocks noGrp="1"/>
          </p:cNvSpPr>
          <p:nvPr>
            <p:ph type="title"/>
          </p:nvPr>
        </p:nvSpPr>
        <p:spPr/>
        <p:txBody>
          <a:bodyPr>
            <a:normAutofit/>
          </a:bodyPr>
          <a:lstStyle/>
          <a:p>
            <a:r>
              <a:rPr lang="de-DE" dirty="0" err="1"/>
              <a:t>Crossläufe</a:t>
            </a:r>
            <a:r>
              <a:rPr lang="de-DE" dirty="0"/>
              <a:t>– Regel 250.3b</a:t>
            </a:r>
          </a:p>
        </p:txBody>
      </p:sp>
    </p:spTree>
    <p:extLst>
      <p:ext uri="{BB962C8B-B14F-4D97-AF65-F5344CB8AC3E}">
        <p14:creationId xmlns:p14="http://schemas.microsoft.com/office/powerpoint/2010/main" val="289444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smtClean="0"/>
              <a:t>Wird für DLV gelöscht:</a:t>
            </a:r>
            <a:endParaRPr lang="de-DE" dirty="0"/>
          </a:p>
          <a:p>
            <a:r>
              <a:rPr lang="en-US" b="1" i="1" dirty="0" err="1"/>
              <a:t>Nationale</a:t>
            </a:r>
            <a:r>
              <a:rPr lang="en-US" b="1" i="1" dirty="0"/>
              <a:t> </a:t>
            </a:r>
            <a:r>
              <a:rPr lang="en-US" b="1" i="1" dirty="0" err="1"/>
              <a:t>Bestimmungen</a:t>
            </a:r>
            <a:r>
              <a:rPr lang="en-US" b="1" i="1" dirty="0"/>
              <a:t> </a:t>
            </a:r>
            <a:r>
              <a:rPr lang="en-US" b="1" i="1" strike="sngStrike" dirty="0"/>
              <a:t>DLV und </a:t>
            </a:r>
            <a:r>
              <a:rPr lang="en-US" b="1" i="1" dirty="0"/>
              <a:t>ÖLV</a:t>
            </a:r>
            <a:br>
              <a:rPr lang="en-US" b="1" i="1" dirty="0"/>
            </a:br>
            <a:r>
              <a:rPr lang="en-US" i="1" dirty="0"/>
              <a:t>Die von </a:t>
            </a:r>
            <a:r>
              <a:rPr lang="en-US" i="1" dirty="0" err="1"/>
              <a:t>einem</a:t>
            </a:r>
            <a:r>
              <a:rPr lang="en-US" i="1" dirty="0"/>
              <a:t> </a:t>
            </a:r>
            <a:r>
              <a:rPr lang="en-US" i="1" dirty="0" err="1"/>
              <a:t>Athleten</a:t>
            </a:r>
            <a:r>
              <a:rPr lang="en-US" i="1" dirty="0"/>
              <a:t> in </a:t>
            </a:r>
            <a:r>
              <a:rPr lang="en-US" i="1" dirty="0" err="1"/>
              <a:t>einem</a:t>
            </a:r>
            <a:r>
              <a:rPr lang="en-US" i="1" dirty="0"/>
              <a:t> </a:t>
            </a:r>
            <a:r>
              <a:rPr lang="en-US" i="1" dirty="0" err="1"/>
              <a:t>gemischten</a:t>
            </a:r>
            <a:r>
              <a:rPr lang="en-US" i="1" dirty="0"/>
              <a:t> </a:t>
            </a:r>
            <a:r>
              <a:rPr lang="en-US" i="1" dirty="0" err="1"/>
              <a:t>Wettkampf</a:t>
            </a:r>
            <a:r>
              <a:rPr lang="en-US" i="1" dirty="0"/>
              <a:t> (</a:t>
            </a:r>
            <a:r>
              <a:rPr lang="en-US" i="1" dirty="0" err="1"/>
              <a:t>männliche</a:t>
            </a:r>
            <a:r>
              <a:rPr lang="en-US" i="1" dirty="0"/>
              <a:t> und</a:t>
            </a:r>
            <a:r>
              <a:rPr lang="en-US" dirty="0"/>
              <a:t> </a:t>
            </a:r>
            <a:br>
              <a:rPr lang="en-US" dirty="0"/>
            </a:br>
            <a:r>
              <a:rPr lang="en-US" i="1" dirty="0" err="1"/>
              <a:t>weibliche</a:t>
            </a:r>
            <a:r>
              <a:rPr lang="en-US" i="1" dirty="0"/>
              <a:t> </a:t>
            </a:r>
            <a:r>
              <a:rPr lang="en-US" i="1" dirty="0" err="1"/>
              <a:t>Teilnehmer</a:t>
            </a:r>
            <a:r>
              <a:rPr lang="en-US" i="1" dirty="0"/>
              <a:t>) </a:t>
            </a:r>
            <a:r>
              <a:rPr lang="en-US" i="1" dirty="0" err="1"/>
              <a:t>erzielte</a:t>
            </a:r>
            <a:r>
              <a:rPr lang="en-US" i="1" dirty="0"/>
              <a:t> </a:t>
            </a:r>
            <a:r>
              <a:rPr lang="en-US" i="1" dirty="0" err="1"/>
              <a:t>Leistung</a:t>
            </a:r>
            <a:r>
              <a:rPr lang="en-US" i="1" dirty="0"/>
              <a:t> </a:t>
            </a:r>
            <a:r>
              <a:rPr lang="en-US" i="1" dirty="0" err="1"/>
              <a:t>wird</a:t>
            </a:r>
            <a:r>
              <a:rPr lang="en-US" i="1" dirty="0"/>
              <a:t> </a:t>
            </a:r>
            <a:r>
              <a:rPr lang="en-US" i="1" dirty="0" err="1"/>
              <a:t>als</a:t>
            </a:r>
            <a:r>
              <a:rPr lang="en-US" i="1" dirty="0"/>
              <a:t> </a:t>
            </a:r>
            <a:r>
              <a:rPr lang="en-US" i="1" strike="sngStrike" dirty="0"/>
              <a:t>Deutscher </a:t>
            </a:r>
            <a:r>
              <a:rPr lang="en-US" i="1" strike="sngStrike" dirty="0" err="1"/>
              <a:t>bzw</a:t>
            </a:r>
            <a:r>
              <a:rPr lang="en-US" i="1" strike="sngStrike" dirty="0"/>
              <a:t>. </a:t>
            </a:r>
            <a:r>
              <a:rPr lang="en-US" i="1" dirty="0" err="1"/>
              <a:t>Öster</a:t>
            </a:r>
            <a:r>
              <a:rPr lang="en-US" dirty="0"/>
              <a:t>- </a:t>
            </a:r>
            <a:br>
              <a:rPr lang="en-US" dirty="0"/>
            </a:br>
            <a:r>
              <a:rPr lang="en-US" i="1" dirty="0" err="1"/>
              <a:t>reichischer</a:t>
            </a:r>
            <a:r>
              <a:rPr lang="en-US" i="1" dirty="0"/>
              <a:t> </a:t>
            </a:r>
            <a:r>
              <a:rPr lang="en-US" i="1" dirty="0" err="1"/>
              <a:t>Rekord</a:t>
            </a:r>
            <a:r>
              <a:rPr lang="en-US" i="1" dirty="0"/>
              <a:t> </a:t>
            </a:r>
            <a:r>
              <a:rPr lang="en-US" i="1" dirty="0" err="1"/>
              <a:t>anerkannt</a:t>
            </a:r>
            <a:r>
              <a:rPr lang="en-US" i="1" dirty="0"/>
              <a:t>.</a:t>
            </a:r>
            <a:endParaRPr lang="de-DE" strike="sngStrike" dirty="0"/>
          </a:p>
        </p:txBody>
      </p:sp>
      <p:sp>
        <p:nvSpPr>
          <p:cNvPr id="3" name="Titel 2"/>
          <p:cNvSpPr>
            <a:spLocks noGrp="1"/>
          </p:cNvSpPr>
          <p:nvPr>
            <p:ph type="title"/>
          </p:nvPr>
        </p:nvSpPr>
        <p:spPr/>
        <p:txBody>
          <a:bodyPr>
            <a:normAutofit/>
          </a:bodyPr>
          <a:lstStyle/>
          <a:p>
            <a:r>
              <a:rPr lang="de-DE" dirty="0" smtClean="0"/>
              <a:t>Weltrekorde– </a:t>
            </a:r>
            <a:r>
              <a:rPr lang="de-DE" dirty="0"/>
              <a:t>Regel </a:t>
            </a:r>
            <a:r>
              <a:rPr lang="de-DE" dirty="0" smtClean="0"/>
              <a:t>260.1</a:t>
            </a:r>
            <a:endParaRPr lang="de-DE" dirty="0"/>
          </a:p>
        </p:txBody>
      </p:sp>
    </p:spTree>
    <p:extLst>
      <p:ext uri="{BB962C8B-B14F-4D97-AF65-F5344CB8AC3E}">
        <p14:creationId xmlns:p14="http://schemas.microsoft.com/office/powerpoint/2010/main" val="326571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gestrichen:</a:t>
            </a:r>
          </a:p>
          <a:p>
            <a:r>
              <a:rPr lang="de-DE" dirty="0"/>
              <a:t>10 </a:t>
            </a:r>
            <a:r>
              <a:rPr lang="de-DE" strike="sngStrike" dirty="0"/>
              <a:t>d formell den Status dieser Liste mit Stand zum 1. Januar jedes Jahres </a:t>
            </a:r>
            <a:br>
              <a:rPr lang="de-DE" strike="sngStrike" dirty="0"/>
            </a:br>
            <a:r>
              <a:rPr lang="de-DE" strike="sngStrike" dirty="0"/>
              <a:t>(durch ein Rundschreiben an die Mitgliedsverbände) veröffentlichen.</a:t>
            </a:r>
            <a:br>
              <a:rPr lang="de-DE" strike="sngStrike" dirty="0"/>
            </a:br>
            <a:endParaRPr lang="de-DE" b="1" strike="sngStrike" dirty="0"/>
          </a:p>
        </p:txBody>
      </p:sp>
      <p:sp>
        <p:nvSpPr>
          <p:cNvPr id="3" name="Titel 2"/>
          <p:cNvSpPr>
            <a:spLocks noGrp="1"/>
          </p:cNvSpPr>
          <p:nvPr>
            <p:ph type="title"/>
          </p:nvPr>
        </p:nvSpPr>
        <p:spPr/>
        <p:txBody>
          <a:bodyPr>
            <a:normAutofit/>
          </a:bodyPr>
          <a:lstStyle/>
          <a:p>
            <a:r>
              <a:rPr lang="de-DE" dirty="0"/>
              <a:t>Weltrekorde – Regel 260.10</a:t>
            </a:r>
          </a:p>
        </p:txBody>
      </p:sp>
    </p:spTree>
    <p:extLst>
      <p:ext uri="{BB962C8B-B14F-4D97-AF65-F5344CB8AC3E}">
        <p14:creationId xmlns:p14="http://schemas.microsoft.com/office/powerpoint/2010/main" val="147272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255425-AE67-4583-93B1-665E6D3B3407}"/>
              </a:ext>
            </a:extLst>
          </p:cNvPr>
          <p:cNvSpPr>
            <a:spLocks noGrp="1"/>
          </p:cNvSpPr>
          <p:nvPr>
            <p:ph idx="1"/>
          </p:nvPr>
        </p:nvSpPr>
        <p:spPr/>
        <p:txBody>
          <a:bodyPr>
            <a:normAutofit fontScale="85000" lnSpcReduction="10000"/>
          </a:bodyPr>
          <a:lstStyle/>
          <a:p>
            <a:r>
              <a:rPr lang="de-DE" dirty="0"/>
              <a:t>NB Nationaler Rekord bei doppelter Staatsangehörigkeit</a:t>
            </a:r>
          </a:p>
          <a:p>
            <a:pPr lvl="1"/>
            <a:r>
              <a:rPr lang="de-DE" dirty="0"/>
              <a:t>für ausländischen Verein</a:t>
            </a:r>
          </a:p>
          <a:p>
            <a:pPr lvl="1"/>
            <a:r>
              <a:rPr lang="de-DE" dirty="0"/>
              <a:t>in ausländischer Nationalmannschaft</a:t>
            </a:r>
          </a:p>
          <a:p>
            <a:r>
              <a:rPr lang="de-DE" dirty="0"/>
              <a:t>Situation im Vergleich zu Bestenlisten </a:t>
            </a:r>
            <a:br>
              <a:rPr lang="de-DE" dirty="0"/>
            </a:br>
            <a:r>
              <a:rPr lang="de-DE" dirty="0"/>
              <a:t>Statistikrichtlinie:</a:t>
            </a:r>
            <a:br>
              <a:rPr lang="de-DE" dirty="0"/>
            </a:br>
            <a:r>
              <a:rPr lang="de-DE" dirty="0"/>
              <a:t>Athleten mit doppelter Staatsbürgerschaft haben grundsätzlich das internationale Startrecht nur für eines der beiden Länder. Ist dies „GER“, so gelten die Vorgaben die für deutsche Staatsbürger. Ist dies aber dem anderen Land zugeordnet, so werden für die Bestenlisten in Deutschland nur die Ergebnisse gewertet, die laut Ergebnisliste in Deutschland für den DLV-Verein erreicht wurden. Bei Starts in Drittländern ist ausschlaggebend, ob in der Ergebnisliste „GER“ oder der deutsche Verein angegeben ist. Ergebnisse für die Nationalmannschaft des anderen Landes werden ausschließlich in dessen Bestenlisten erfasst, nicht im DLV. Wenn ein internationales Startrecht für ein anderes Land vorliegt, ist der/die Athlet/in </a:t>
            </a:r>
            <a:r>
              <a:rPr lang="de-DE" dirty="0" err="1"/>
              <a:t>in</a:t>
            </a:r>
            <a:r>
              <a:rPr lang="de-DE" dirty="0"/>
              <a:t> der Bestenliste mit dem IAAF-Länderkürzel hinter dem Namen zu kennzeichnen.</a:t>
            </a:r>
          </a:p>
          <a:p>
            <a:r>
              <a:rPr lang="de-DE" dirty="0"/>
              <a:t>Was gilt für Bestleistungen (Nicht-Rekord-Altersklassen)?</a:t>
            </a:r>
          </a:p>
        </p:txBody>
      </p:sp>
      <p:sp>
        <p:nvSpPr>
          <p:cNvPr id="3" name="Titel 2">
            <a:extLst>
              <a:ext uri="{FF2B5EF4-FFF2-40B4-BE49-F238E27FC236}">
                <a16:creationId xmlns:a16="http://schemas.microsoft.com/office/drawing/2014/main" id="{535A9972-C4E8-47B4-9AE4-DFEEA3EB25F5}"/>
              </a:ext>
            </a:extLst>
          </p:cNvPr>
          <p:cNvSpPr>
            <a:spLocks noGrp="1"/>
          </p:cNvSpPr>
          <p:nvPr>
            <p:ph type="title"/>
          </p:nvPr>
        </p:nvSpPr>
        <p:spPr/>
        <p:txBody>
          <a:bodyPr/>
          <a:lstStyle/>
          <a:p>
            <a:r>
              <a:rPr lang="de-DE" dirty="0"/>
              <a:t>Doppelstaatsbürgerschaft</a:t>
            </a:r>
          </a:p>
        </p:txBody>
      </p:sp>
      <p:sp>
        <p:nvSpPr>
          <p:cNvPr id="5" name="Ellipse 4">
            <a:hlinkClick r:id="rId3" action="ppaction://hlinksldjump"/>
            <a:extLst>
              <a:ext uri="{FF2B5EF4-FFF2-40B4-BE49-F238E27FC236}">
                <a16:creationId xmlns:a16="http://schemas.microsoft.com/office/drawing/2014/main" id="{A915F995-DCD4-4CC8-BB17-ABC6BB9D3275}"/>
              </a:ext>
            </a:extLst>
          </p:cNvPr>
          <p:cNvSpPr/>
          <p:nvPr/>
        </p:nvSpPr>
        <p:spPr>
          <a:xfrm>
            <a:off x="9782326" y="-817181"/>
            <a:ext cx="2520000" cy="252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023443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smtClean="0"/>
              <a:t>Neue Nationale Bestimmung:</a:t>
            </a:r>
            <a:endParaRPr lang="de-DE" dirty="0"/>
          </a:p>
          <a:p>
            <a:r>
              <a:rPr lang="de-DE" b="1" i="1" dirty="0" smtClean="0"/>
              <a:t>Nationale Bestimmung DLV</a:t>
            </a:r>
          </a:p>
          <a:p>
            <a:r>
              <a:rPr lang="de-DE" i="1" dirty="0" smtClean="0"/>
              <a:t>Bei doppelter Staatsbürgerschaft können Rekorde nur anerkannt werden, wenn er im Rahmen der Nationalmannschaft oder für einen Deutschen Verein erzielt wurde</a:t>
            </a:r>
            <a:endParaRPr lang="de-DE" strike="sngStrike" dirty="0"/>
          </a:p>
        </p:txBody>
      </p:sp>
      <p:sp>
        <p:nvSpPr>
          <p:cNvPr id="3" name="Titel 2"/>
          <p:cNvSpPr>
            <a:spLocks noGrp="1"/>
          </p:cNvSpPr>
          <p:nvPr>
            <p:ph type="title"/>
          </p:nvPr>
        </p:nvSpPr>
        <p:spPr/>
        <p:txBody>
          <a:bodyPr>
            <a:normAutofit/>
          </a:bodyPr>
          <a:lstStyle/>
          <a:p>
            <a:r>
              <a:rPr lang="de-DE" dirty="0" smtClean="0"/>
              <a:t>Weltrekorde– </a:t>
            </a:r>
            <a:r>
              <a:rPr lang="de-DE" dirty="0"/>
              <a:t>Regel </a:t>
            </a:r>
            <a:r>
              <a:rPr lang="de-DE" dirty="0" smtClean="0"/>
              <a:t>260</a:t>
            </a:r>
            <a:endParaRPr lang="de-DE" dirty="0"/>
          </a:p>
        </p:txBody>
      </p:sp>
    </p:spTree>
    <p:extLst>
      <p:ext uri="{BB962C8B-B14F-4D97-AF65-F5344CB8AC3E}">
        <p14:creationId xmlns:p14="http://schemas.microsoft.com/office/powerpoint/2010/main" val="1330885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gestrichen:</a:t>
            </a:r>
          </a:p>
          <a:p>
            <a:r>
              <a:rPr lang="de-DE" dirty="0"/>
              <a:t>Männer</a:t>
            </a:r>
          </a:p>
          <a:p>
            <a:r>
              <a:rPr lang="de-DE" dirty="0"/>
              <a:t>v. e. Z. oder Hz.: 1000m, 1500m, 1 Meile, 2000m, 3000m, 5000m, </a:t>
            </a:r>
            <a:br>
              <a:rPr lang="de-DE" dirty="0"/>
            </a:br>
            <a:r>
              <a:rPr lang="de-DE" dirty="0"/>
              <a:t>10000m, </a:t>
            </a:r>
            <a:r>
              <a:rPr lang="de-DE" strike="sngStrike" dirty="0"/>
              <a:t>20000m</a:t>
            </a:r>
            <a:r>
              <a:rPr lang="de-DE" dirty="0"/>
              <a:t>, 1 Std., </a:t>
            </a:r>
            <a:r>
              <a:rPr lang="de-DE" strike="sngStrike" dirty="0"/>
              <a:t>25000m</a:t>
            </a:r>
            <a:r>
              <a:rPr lang="de-DE" dirty="0"/>
              <a:t>, </a:t>
            </a:r>
            <a:r>
              <a:rPr lang="de-DE" strike="sngStrike" dirty="0"/>
              <a:t>30000m</a:t>
            </a:r>
            <a:r>
              <a:rPr lang="de-DE" dirty="0"/>
              <a:t>,</a:t>
            </a:r>
            <a:r>
              <a:rPr lang="en-US" b="1" dirty="0" smtClean="0"/>
              <a:t>.</a:t>
            </a:r>
          </a:p>
          <a:p>
            <a:r>
              <a:rPr lang="de-DE" b="1" i="1" dirty="0" smtClean="0"/>
              <a:t>Nationale Bestimmung DLV</a:t>
            </a:r>
            <a:r>
              <a:rPr lang="de-DE" b="1" dirty="0" smtClean="0"/>
              <a:t/>
            </a:r>
            <a:br>
              <a:rPr lang="de-DE" b="1" dirty="0" smtClean="0"/>
            </a:br>
            <a:r>
              <a:rPr lang="de-DE" dirty="0" smtClean="0"/>
              <a:t>Werden auch in der Tabelle der Nationalen Rekorde gestrichen</a:t>
            </a:r>
            <a:br>
              <a:rPr lang="de-DE" dirty="0" smtClean="0"/>
            </a:br>
            <a:r>
              <a:rPr lang="de-DE" i="1" strike="sngStrike" dirty="0" smtClean="0"/>
              <a:t>20000m X</a:t>
            </a:r>
            <a:r>
              <a:rPr lang="de-DE" i="1" dirty="0" smtClean="0"/>
              <a:t/>
            </a:r>
            <a:br>
              <a:rPr lang="de-DE" i="1" dirty="0" smtClean="0"/>
            </a:br>
            <a:r>
              <a:rPr lang="de-DE" i="1" dirty="0" smtClean="0"/>
              <a:t>1 Stunde X</a:t>
            </a:r>
            <a:br>
              <a:rPr lang="de-DE" i="1" dirty="0" smtClean="0"/>
            </a:br>
            <a:r>
              <a:rPr lang="de-DE" i="1" strike="sngStrike" dirty="0" smtClean="0"/>
              <a:t>25000m X</a:t>
            </a:r>
            <a:r>
              <a:rPr lang="de-DE" i="1" dirty="0" smtClean="0"/>
              <a:t/>
            </a:r>
            <a:br>
              <a:rPr lang="de-DE" i="1" dirty="0" smtClean="0"/>
            </a:br>
            <a:r>
              <a:rPr lang="de-DE" i="1" strike="sngStrike" dirty="0" smtClean="0"/>
              <a:t>30000m X</a:t>
            </a:r>
            <a:r>
              <a:rPr lang="de-DE" i="1" dirty="0" smtClean="0"/>
              <a:t/>
            </a:r>
            <a:br>
              <a:rPr lang="de-DE" i="1" dirty="0" smtClean="0"/>
            </a:br>
            <a:r>
              <a:rPr lang="de-DE" i="1" dirty="0" smtClean="0"/>
              <a:t>Tabelle wird noch in weiterem überarbeitet</a:t>
            </a:r>
            <a:br>
              <a:rPr lang="de-DE" i="1" dirty="0" smtClean="0"/>
            </a:br>
            <a:r>
              <a:rPr lang="de-DE" i="1" dirty="0" smtClean="0"/>
              <a:t>Abgleich zwischen International, National, DLO und Rekordliste</a:t>
            </a:r>
            <a:endParaRPr lang="de-DE" dirty="0"/>
          </a:p>
        </p:txBody>
      </p:sp>
      <p:sp>
        <p:nvSpPr>
          <p:cNvPr id="3" name="Titel 2"/>
          <p:cNvSpPr>
            <a:spLocks noGrp="1"/>
          </p:cNvSpPr>
          <p:nvPr>
            <p:ph type="title"/>
          </p:nvPr>
        </p:nvSpPr>
        <p:spPr/>
        <p:txBody>
          <a:bodyPr>
            <a:normAutofit/>
          </a:bodyPr>
          <a:lstStyle/>
          <a:p>
            <a:r>
              <a:rPr lang="de-DE" dirty="0"/>
              <a:t>Wettbewerbe in den Weltrekorde geführt werden – Regel 261</a:t>
            </a:r>
          </a:p>
        </p:txBody>
      </p:sp>
    </p:spTree>
    <p:extLst>
      <p:ext uri="{BB962C8B-B14F-4D97-AF65-F5344CB8AC3E}">
        <p14:creationId xmlns:p14="http://schemas.microsoft.com/office/powerpoint/2010/main" val="3168791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ergänzt:</a:t>
            </a:r>
          </a:p>
          <a:p>
            <a:r>
              <a:rPr lang="de-DE" dirty="0"/>
              <a:t>Frauen</a:t>
            </a:r>
          </a:p>
          <a:p>
            <a:r>
              <a:rPr lang="de-DE" dirty="0"/>
              <a:t>Gehwettbewerbe (Bahn): 10000m, 20000m, 50000m°.</a:t>
            </a:r>
            <a:br>
              <a:rPr lang="de-DE" dirty="0"/>
            </a:br>
            <a:r>
              <a:rPr lang="de-DE" dirty="0"/>
              <a:t>Straßenläufe: 5km*, 10km, Halbmarathon, Marathon, 100km, Straßenstaffel (nur Marathon-Distanz)</a:t>
            </a:r>
            <a:br>
              <a:rPr lang="de-DE" dirty="0"/>
            </a:br>
            <a:r>
              <a:rPr lang="de-DE" dirty="0"/>
              <a:t>* Erster Rekord geführt ab 1. Januar 2018. </a:t>
            </a:r>
            <a:br>
              <a:rPr lang="de-DE" dirty="0"/>
            </a:br>
            <a:r>
              <a:rPr lang="de-DE" dirty="0"/>
              <a:t>° </a:t>
            </a:r>
            <a:r>
              <a:rPr lang="de-DE" b="1" dirty="0"/>
              <a:t>Erster Rekord geführt ab 1. Januar 2019. Die Leistung muss besser sein als 4:20:00</a:t>
            </a:r>
            <a:r>
              <a:rPr lang="en-US" b="1" dirty="0"/>
              <a:t>.</a:t>
            </a:r>
            <a:endParaRPr lang="de-DE" b="1" strike="sngStrike" dirty="0"/>
          </a:p>
        </p:txBody>
      </p:sp>
      <p:sp>
        <p:nvSpPr>
          <p:cNvPr id="3" name="Titel 2"/>
          <p:cNvSpPr>
            <a:spLocks noGrp="1"/>
          </p:cNvSpPr>
          <p:nvPr>
            <p:ph type="title"/>
          </p:nvPr>
        </p:nvSpPr>
        <p:spPr/>
        <p:txBody>
          <a:bodyPr>
            <a:normAutofit/>
          </a:bodyPr>
          <a:lstStyle/>
          <a:p>
            <a:r>
              <a:rPr lang="de-DE" dirty="0"/>
              <a:t>Wettbewerbe in den Weltrekorde geführt werden – Regel 261</a:t>
            </a:r>
          </a:p>
        </p:txBody>
      </p:sp>
    </p:spTree>
    <p:extLst>
      <p:ext uri="{BB962C8B-B14F-4D97-AF65-F5344CB8AC3E}">
        <p14:creationId xmlns:p14="http://schemas.microsoft.com/office/powerpoint/2010/main" val="207571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smtClean="0"/>
              <a:t>geändert:</a:t>
            </a:r>
            <a:endParaRPr lang="de-DE" dirty="0"/>
          </a:p>
          <a:p>
            <a:r>
              <a:rPr lang="de-DE" dirty="0"/>
              <a:t>2.	Der Rekord sollte die beste, bei irgendeiner Durchführung der jeweiligen Veranstaltung in Übereinstimmung mit den Regeln, erreichte Leistung anerkennen mit der Ausnahme, dass die Windgeschwindigkeit ignoriert werden kann, </a:t>
            </a:r>
            <a:r>
              <a:rPr lang="de-DE" strike="sngStrike" dirty="0"/>
              <a:t>außer</a:t>
            </a:r>
            <a:r>
              <a:rPr lang="de-DE" dirty="0"/>
              <a:t> </a:t>
            </a:r>
            <a:r>
              <a:rPr lang="de-DE" b="1" dirty="0"/>
              <a:t>wenn </a:t>
            </a:r>
            <a:r>
              <a:rPr lang="de-DE" dirty="0"/>
              <a:t>es </a:t>
            </a:r>
            <a:r>
              <a:rPr lang="de-DE" strike="sngStrike" dirty="0"/>
              <a:t>ist eigens durch die </a:t>
            </a:r>
            <a:r>
              <a:rPr lang="de-DE" b="1" dirty="0"/>
              <a:t>in</a:t>
            </a:r>
            <a:r>
              <a:rPr lang="de-DE" dirty="0"/>
              <a:t> </a:t>
            </a:r>
            <a:r>
              <a:rPr lang="de-DE" b="1" dirty="0"/>
              <a:t>den </a:t>
            </a:r>
            <a:r>
              <a:rPr lang="de-DE" dirty="0"/>
              <a:t>anzuwendenden Bestimmungen für diesen Wettbewerb vorgesehen </a:t>
            </a:r>
            <a:r>
              <a:rPr lang="de-DE" b="1" dirty="0"/>
              <a:t>ist.</a:t>
            </a:r>
            <a:endParaRPr lang="de-DE" dirty="0"/>
          </a:p>
        </p:txBody>
      </p:sp>
      <p:sp>
        <p:nvSpPr>
          <p:cNvPr id="3" name="Titel 2"/>
          <p:cNvSpPr>
            <a:spLocks noGrp="1"/>
          </p:cNvSpPr>
          <p:nvPr>
            <p:ph type="title"/>
          </p:nvPr>
        </p:nvSpPr>
        <p:spPr/>
        <p:txBody>
          <a:bodyPr>
            <a:normAutofit/>
          </a:bodyPr>
          <a:lstStyle/>
          <a:p>
            <a:r>
              <a:rPr lang="de-DE" dirty="0"/>
              <a:t>Andere Rekorde– Regel 265.2</a:t>
            </a:r>
          </a:p>
        </p:txBody>
      </p:sp>
    </p:spTree>
    <p:extLst>
      <p:ext uri="{BB962C8B-B14F-4D97-AF65-F5344CB8AC3E}">
        <p14:creationId xmlns:p14="http://schemas.microsoft.com/office/powerpoint/2010/main" val="31679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9D1DB58-2395-44B3-931C-8E853400CEA3}"/>
              </a:ext>
            </a:extLst>
          </p:cNvPr>
          <p:cNvSpPr>
            <a:spLocks noGrp="1"/>
          </p:cNvSpPr>
          <p:nvPr>
            <p:ph idx="1"/>
          </p:nvPr>
        </p:nvSpPr>
        <p:spPr>
          <a:xfrm>
            <a:off x="695400" y="1712304"/>
            <a:ext cx="2016224" cy="4413860"/>
          </a:xfrm>
        </p:spPr>
        <p:txBody>
          <a:bodyPr/>
          <a:lstStyle/>
          <a:p>
            <a:pPr marL="0" indent="0">
              <a:buNone/>
            </a:pPr>
            <a:r>
              <a:rPr lang="de-DE" dirty="0"/>
              <a:t>Regel 182 - Hochsprung</a:t>
            </a:r>
          </a:p>
        </p:txBody>
      </p:sp>
      <p:sp>
        <p:nvSpPr>
          <p:cNvPr id="3" name="Titel 2">
            <a:extLst>
              <a:ext uri="{FF2B5EF4-FFF2-40B4-BE49-F238E27FC236}">
                <a16:creationId xmlns:a16="http://schemas.microsoft.com/office/drawing/2014/main" id="{89265879-E354-47A9-81F7-F2016ED6A061}"/>
              </a:ext>
            </a:extLst>
          </p:cNvPr>
          <p:cNvSpPr>
            <a:spLocks noGrp="1"/>
          </p:cNvSpPr>
          <p:nvPr>
            <p:ph type="title"/>
          </p:nvPr>
        </p:nvSpPr>
        <p:spPr/>
        <p:txBody>
          <a:bodyPr/>
          <a:lstStyle/>
          <a:p>
            <a:r>
              <a:rPr lang="de-DE" dirty="0"/>
              <a:t>DIN-Normen in IWR</a:t>
            </a:r>
          </a:p>
        </p:txBody>
      </p:sp>
      <p:pic>
        <p:nvPicPr>
          <p:cNvPr id="4" name="Grafik 3">
            <a:extLst>
              <a:ext uri="{FF2B5EF4-FFF2-40B4-BE49-F238E27FC236}">
                <a16:creationId xmlns:a16="http://schemas.microsoft.com/office/drawing/2014/main" id="{28E55643-0DF2-4795-8A6C-5BCEDDE110C9}"/>
              </a:ext>
            </a:extLst>
          </p:cNvPr>
          <p:cNvPicPr>
            <a:picLocks noChangeAspect="1"/>
          </p:cNvPicPr>
          <p:nvPr/>
        </p:nvPicPr>
        <p:blipFill>
          <a:blip r:embed="rId3"/>
          <a:stretch>
            <a:fillRect/>
          </a:stretch>
        </p:blipFill>
        <p:spPr>
          <a:xfrm>
            <a:off x="2639616" y="1712304"/>
            <a:ext cx="8548401" cy="4301756"/>
          </a:xfrm>
          <a:prstGeom prst="rect">
            <a:avLst/>
          </a:prstGeom>
        </p:spPr>
      </p:pic>
      <p:sp>
        <p:nvSpPr>
          <p:cNvPr id="5" name="Ellipse 4">
            <a:hlinkClick r:id="rId4" action="ppaction://hlinksldjump"/>
            <a:extLst>
              <a:ext uri="{FF2B5EF4-FFF2-40B4-BE49-F238E27FC236}">
                <a16:creationId xmlns:a16="http://schemas.microsoft.com/office/drawing/2014/main" id="{A77F1360-EA1F-4488-A2BE-4D92F46E82C4}"/>
              </a:ext>
            </a:extLst>
          </p:cNvPr>
          <p:cNvSpPr/>
          <p:nvPr/>
        </p:nvSpPr>
        <p:spPr>
          <a:xfrm>
            <a:off x="9782326" y="-817181"/>
            <a:ext cx="2520000" cy="252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5517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ergänzt:</a:t>
            </a:r>
          </a:p>
          <a:p>
            <a:pPr marL="0" indent="0" algn="just">
              <a:buNone/>
            </a:pPr>
            <a:r>
              <a:rPr lang="de-DE" dirty="0"/>
              <a:t>Die Schiedsrichter stellen sicher, dass die Wettkampfregeln und die Durchführungsbestimmungen (und andere Bestimmungen für jeden einzelnen Teil der Veranstaltung) eingehalten werden. Sie regeln jeden Protest oder jede Beanstandung den Ablauf der Veranstaltung betreffend und entscheiden alle Angelegenheiten, die während der Veranstaltung (beginnend im Aufwärmbereich und </a:t>
            </a:r>
            <a:r>
              <a:rPr lang="de-DE" dirty="0" err="1"/>
              <a:t>Callroom</a:t>
            </a:r>
            <a:r>
              <a:rPr lang="de-DE" dirty="0"/>
              <a:t> sowie bis nach der Veranstaltung einschließlich der Siegerehrung) auftreten und für die es in diesen Regeln (oder in den anzuwendenden Durchführungsbestimmungen)keine Regelung gibt, </a:t>
            </a:r>
            <a:r>
              <a:rPr lang="de-DE" b="1" dirty="0"/>
              <a:t>wenn angebracht oder notwendig in Verbindung mit dem Technischen Delegierten</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722313" indent="-352425" algn="just" defTabSz="0">
              <a:buNone/>
            </a:pP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Schiedsrichter – Regel 125.2</a:t>
            </a:r>
          </a:p>
        </p:txBody>
      </p:sp>
    </p:spTree>
    <p:extLst>
      <p:ext uri="{BB962C8B-B14F-4D97-AF65-F5344CB8AC3E}">
        <p14:creationId xmlns:p14="http://schemas.microsoft.com/office/powerpoint/2010/main" val="425517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ergänzt:</a:t>
            </a:r>
          </a:p>
          <a:p>
            <a:pPr marL="0" indent="0" algn="just">
              <a:buNone/>
            </a:pPr>
            <a:r>
              <a:rPr lang="de-DE" dirty="0"/>
              <a:t>Der Schiedsrichter Mehrkampf hat das Recht, sowohl über die Durchführung des Mehrkampfs als auch über die Durchführung der jeweiligen Einzeldisziplinen innerhalb des Mehrkampfes zu entscheiden </a:t>
            </a:r>
            <a:r>
              <a:rPr lang="de-DE" b="1" dirty="0"/>
              <a:t>(außer in Fällen bezogen auf seinen Zuständigkeitsbereich, wenn ein Schiedsrichter Start benannt und verfügbar ist)</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722313" indent="-352425" algn="just" defTabSz="0">
              <a:buNone/>
            </a:pP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Schiedsrichter – Regel 125.3</a:t>
            </a:r>
          </a:p>
        </p:txBody>
      </p:sp>
    </p:spTree>
    <p:extLst>
      <p:ext uri="{BB962C8B-B14F-4D97-AF65-F5344CB8AC3E}">
        <p14:creationId xmlns:p14="http://schemas.microsoft.com/office/powerpoint/2010/main" val="336813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r>
              <a:rPr lang="de-DE" dirty="0"/>
              <a:t>ergänzt:</a:t>
            </a:r>
          </a:p>
          <a:p>
            <a:r>
              <a:rPr lang="de-DE" dirty="0"/>
              <a:t>Der zuständige Schiedsrichter hat das Recht, jeden Wettkämpfer </a:t>
            </a:r>
            <a:r>
              <a:rPr lang="de-DE" b="1" dirty="0"/>
              <a:t>oder jede Staffelmannschaft</a:t>
            </a:r>
            <a:r>
              <a:rPr lang="de-DE" dirty="0"/>
              <a:t> zu verwarnen oder vom Wettkampf auszuschließen, wenn dieser/diese sich unsportlich oder ungebührlich oder nach Regel 144, 162.5, 163.14, 163.15 c, 180.5, 180.19, 230.7 d, 230.10 h oder 240.8 h verhält</a:t>
            </a:r>
            <a:r>
              <a:rPr lang="de-DE" b="1" dirty="0"/>
              <a:t>. </a:t>
            </a:r>
            <a:endParaRPr lang="de-DE" b="1" dirty="0" smtClean="0"/>
          </a:p>
          <a:p>
            <a:r>
              <a:rPr lang="de-DE" b="1" dirty="0" smtClean="0"/>
              <a:t>Neu :</a:t>
            </a:r>
          </a:p>
          <a:p>
            <a:r>
              <a:rPr lang="de-DE" b="1" i="1" dirty="0" smtClean="0"/>
              <a:t>Nationale Bestimmung DLV</a:t>
            </a:r>
            <a:br>
              <a:rPr lang="de-DE" b="1" i="1" dirty="0" smtClean="0"/>
            </a:br>
            <a:r>
              <a:rPr lang="de-DE" b="1" i="1" dirty="0" smtClean="0"/>
              <a:t>Auch der Wettkampfleiter kann </a:t>
            </a:r>
            <a:r>
              <a:rPr lang="de-DE" b="1" i="1" dirty="0"/>
              <a:t>irgendeine andere Person, die sich unsportlich </a:t>
            </a:r>
            <a:br>
              <a:rPr lang="de-DE" b="1" i="1" dirty="0"/>
            </a:br>
            <a:r>
              <a:rPr lang="de-DE" b="1" i="1" dirty="0"/>
              <a:t>oder ungebührlich verhält oder die Unterstützung für Athleten leistet, </a:t>
            </a:r>
            <a:r>
              <a:rPr lang="de-DE" b="1" i="1" dirty="0" smtClean="0"/>
              <a:t>die nach </a:t>
            </a:r>
            <a:r>
              <a:rPr lang="de-DE" b="1" i="1" dirty="0"/>
              <a:t>den Regeln nicht erlaubt ist, verwarnen oder aus dem </a:t>
            </a:r>
            <a:r>
              <a:rPr lang="de-DE" b="1" i="1" dirty="0" smtClean="0"/>
              <a:t>Wettkampfbereich </a:t>
            </a:r>
            <a:r>
              <a:rPr lang="de-DE" b="1" i="1" dirty="0"/>
              <a:t>(oder anderen Bereichen, die mit dem Wettkampf in </a:t>
            </a:r>
            <a:r>
              <a:rPr lang="de-DE" b="1" i="1" dirty="0" smtClean="0"/>
              <a:t>Verbindung stehen einschließlich Aufwärmbereich</a:t>
            </a:r>
            <a:r>
              <a:rPr lang="de-DE" b="1" i="1" dirty="0"/>
              <a:t>, </a:t>
            </a:r>
            <a:r>
              <a:rPr lang="de-DE" b="1" i="1" dirty="0" err="1" smtClean="0"/>
              <a:t>Callroom</a:t>
            </a:r>
            <a:r>
              <a:rPr lang="de-DE" b="1" i="1" dirty="0" smtClean="0"/>
              <a:t>, Coaching Zone und Siegerehrungsbereich) entfernen.</a:t>
            </a:r>
            <a:endParaRPr lang="de-DE" b="1" i="1" dirty="0"/>
          </a:p>
          <a:p>
            <a:pPr marL="722313" indent="-352425" algn="just" defTabSz="0">
              <a:buNone/>
            </a:pPr>
            <a:endPar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el 2"/>
          <p:cNvSpPr>
            <a:spLocks noGrp="1"/>
          </p:cNvSpPr>
          <p:nvPr>
            <p:ph type="title"/>
          </p:nvPr>
        </p:nvSpPr>
        <p:spPr/>
        <p:txBody>
          <a:bodyPr/>
          <a:lstStyle/>
          <a:p>
            <a:r>
              <a:rPr lang="de-DE" dirty="0"/>
              <a:t>Schiedsrichter – Regel 125.5</a:t>
            </a:r>
          </a:p>
        </p:txBody>
      </p:sp>
    </p:spTree>
    <p:extLst>
      <p:ext uri="{BB962C8B-B14F-4D97-AF65-F5344CB8AC3E}">
        <p14:creationId xmlns:p14="http://schemas.microsoft.com/office/powerpoint/2010/main" val="136887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LV_2017_16x9_FOH.potx" id="{365101A5-61DD-456B-84FE-8330664E97A4}" vid="{4E9FFD21-D311-487A-8716-6A35651BBD98}"/>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DLV_2017_16x9_FOH</Template>
  <TotalTime>0</TotalTime>
  <Words>2373</Words>
  <Application>Microsoft Office PowerPoint</Application>
  <PresentationFormat>Breitbild</PresentationFormat>
  <Paragraphs>322</Paragraphs>
  <Slides>68</Slides>
  <Notes>68</Notes>
  <HiddenSlides>9</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68</vt:i4>
      </vt:variant>
    </vt:vector>
  </HeadingPairs>
  <TitlesOfParts>
    <vt:vector size="77" baseType="lpstr">
      <vt:lpstr>Dotum</vt:lpstr>
      <vt:lpstr>Open Sans</vt:lpstr>
      <vt:lpstr>Roboto Condensed</vt:lpstr>
      <vt:lpstr>Arial</vt:lpstr>
      <vt:lpstr>Arial Narrow</vt:lpstr>
      <vt:lpstr>Calibri</vt:lpstr>
      <vt:lpstr>Times New Roman</vt:lpstr>
      <vt:lpstr>Wingdings 3</vt:lpstr>
      <vt:lpstr>Larissa</vt:lpstr>
      <vt:lpstr>Änderung der Internationalen Wettkampfregeln 2020-2021</vt:lpstr>
      <vt:lpstr>PowerPoint-Präsentation</vt:lpstr>
      <vt:lpstr>Allgemein – Regel 100</vt:lpstr>
      <vt:lpstr>Technischer Delegierter – Regel 112 h, i</vt:lpstr>
      <vt:lpstr>Offizielle der Veranstaltung– Regel 120</vt:lpstr>
      <vt:lpstr>Schiedsrichter – Regel 125.1</vt:lpstr>
      <vt:lpstr>Schiedsrichter – Regel 125.2</vt:lpstr>
      <vt:lpstr>Schiedsrichter – Regel 125.3</vt:lpstr>
      <vt:lpstr>Schiedsrichter – Regel 125.5</vt:lpstr>
      <vt:lpstr>Startkoordinator, Starter und Rückstarter – Regel 129.2</vt:lpstr>
      <vt:lpstr>Messrichter (technische Weitenmessung) – Regel 135</vt:lpstr>
      <vt:lpstr>Alters- und Geschlechtsklassen – Regel 141</vt:lpstr>
      <vt:lpstr>Alters- und Geschlechtsklassen– Regel 141.4</vt:lpstr>
      <vt:lpstr>Alters- und Geschlechtsklassen– Regel 141.5</vt:lpstr>
      <vt:lpstr>Alters- und Geschlechtsklassen– Regel 141.6</vt:lpstr>
      <vt:lpstr>Meldungen – Regel 142.4 NB</vt:lpstr>
      <vt:lpstr>Kleidung, Schuhe und Startnummern– Regel 143.1</vt:lpstr>
      <vt:lpstr>Wettkampfkleidung im Bereich des DLV</vt:lpstr>
      <vt:lpstr>Kleidung, Schuhe und Startnummern– Regel 143.4</vt:lpstr>
      <vt:lpstr>Unterstützung der Wettkämpfer – Regel 144.4 g, h (Erlaubte Unterstützung)</vt:lpstr>
      <vt:lpstr>Disqualifikation (Ausschluss) – Regel 145.3</vt:lpstr>
      <vt:lpstr>Einsprüche und Berufungen – Regel 146.4 d</vt:lpstr>
      <vt:lpstr>Einsprüche und Berufungen – Regel 146.6</vt:lpstr>
      <vt:lpstr>Gemischte Wettkämpfe – Regel 147.2</vt:lpstr>
      <vt:lpstr>Gemischte Wettkämpfe – Regel 147.2</vt:lpstr>
      <vt:lpstr>Gemischte Wettkämpfe – Regel 147.2</vt:lpstr>
      <vt:lpstr>Der Start– Regel 162.7</vt:lpstr>
      <vt:lpstr>Der Start– Regel 162.7</vt:lpstr>
      <vt:lpstr>Der Lauf – Regel 163.6</vt:lpstr>
      <vt:lpstr>Der Lauf – Regel 163.14</vt:lpstr>
      <vt:lpstr>Der Lauf – Regel 163.15</vt:lpstr>
      <vt:lpstr>Zeitmessung und Zielbild – Regel 165.13</vt:lpstr>
      <vt:lpstr>Zeitmessung und Zielbild – Regel 165.17/18</vt:lpstr>
      <vt:lpstr>Setzen, Auslosen und Qualifikation bei Bahnwettbewerben – Regel 166.8</vt:lpstr>
      <vt:lpstr>Hürdenläufe– Regel 168.6</vt:lpstr>
      <vt:lpstr>Hürdenläufe– Regel 168.6</vt:lpstr>
      <vt:lpstr>Hürdenläufe– Regel 168.7</vt:lpstr>
      <vt:lpstr>Hindernisläufe– Regel 169.5</vt:lpstr>
      <vt:lpstr>Hindernisläufe– Regel 169.6</vt:lpstr>
      <vt:lpstr>Allgemeine Bestimmungen – Technische Wettbewerbe – Regel 180.6</vt:lpstr>
      <vt:lpstr>Allgemeine Bestimmungen – Technische Wettbewerbe – Regel 180.17</vt:lpstr>
      <vt:lpstr>Allgemeine Bestimmungen – Vertikale Sprünge – Regel 181.6</vt:lpstr>
      <vt:lpstr>Allgemeine Bestimmungen – Vertikale Sprünge – Regel 182.4</vt:lpstr>
      <vt:lpstr>Allgemeine Bestimmungen - Horizontale Sprünge – Regel 184.3</vt:lpstr>
      <vt:lpstr>Allgemeine Bestimmungen - Horizontale Sprünge – Regel 184.4</vt:lpstr>
      <vt:lpstr>Allgemeine Bestimmungen - Horizontale Sprünge – Regel 184.5</vt:lpstr>
      <vt:lpstr>Allgemeine Bestimmungen - Horizontale Sprünge – Regel 184.5</vt:lpstr>
      <vt:lpstr>Allgemeine Bestimmungen - Horizontale Sprünge – Regel 184.5</vt:lpstr>
      <vt:lpstr>Allgemeine Bestimmungen - Horizontale Sprünge – Regel 184.5</vt:lpstr>
      <vt:lpstr>Weitsprung – Regel 185.1</vt:lpstr>
      <vt:lpstr>Allgemeine Bestimmungen – Stoß- und Wurfwettbewerbe – Regel 187.2</vt:lpstr>
      <vt:lpstr>Diskusschutznetzanlage – Regel 190.1</vt:lpstr>
      <vt:lpstr>Diskusschutznetzanlage – Regel 190.3</vt:lpstr>
      <vt:lpstr>Nationale Bestimmungen – Regel 193 Ball- und Schlagballwurf</vt:lpstr>
      <vt:lpstr>Mehrkampfwettbewerbe – Regel 200.2</vt:lpstr>
      <vt:lpstr>Mehrkampfwettbewerbe – Regel 200.3</vt:lpstr>
      <vt:lpstr>Gehwettbewerbe – Regel 230.7c</vt:lpstr>
      <vt:lpstr>Sportliches Gehen – Regel 230.7 c</vt:lpstr>
      <vt:lpstr>Sportliches Gehen – Regel 230.8</vt:lpstr>
      <vt:lpstr>Crossläufe– Regel 250.3b</vt:lpstr>
      <vt:lpstr>Weltrekorde– Regel 260.1</vt:lpstr>
      <vt:lpstr>Weltrekorde – Regel 260.10</vt:lpstr>
      <vt:lpstr>Doppelstaatsbürgerschaft</vt:lpstr>
      <vt:lpstr>Weltrekorde– Regel 260</vt:lpstr>
      <vt:lpstr>Wettbewerbe in den Weltrekorde geführt werden – Regel 261</vt:lpstr>
      <vt:lpstr>Wettbewerbe in den Weltrekorde geführt werden – Regel 261</vt:lpstr>
      <vt:lpstr>Andere Rekorde– Regel 265.2</vt:lpstr>
      <vt:lpstr>DIN-Normen in IWR</vt:lpstr>
    </vt:vector>
  </TitlesOfParts>
  <Company>DLV Darmstadt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Hamm, Frank (Proservia)</dc:creator>
  <cp:lastModifiedBy>Doerr, Tanja DE/MBR</cp:lastModifiedBy>
  <cp:revision>237</cp:revision>
  <cp:lastPrinted>2019-11-13T05:12:38Z</cp:lastPrinted>
  <dcterms:created xsi:type="dcterms:W3CDTF">2017-10-28T08:43:23Z</dcterms:created>
  <dcterms:modified xsi:type="dcterms:W3CDTF">2019-11-13T05:14:50Z</dcterms:modified>
</cp:coreProperties>
</file>